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56" r:id="rId2"/>
    <p:sldId id="257" r:id="rId3"/>
    <p:sldId id="259" r:id="rId4"/>
    <p:sldId id="258" r:id="rId5"/>
    <p:sldId id="260" r:id="rId6"/>
    <p:sldId id="261" r:id="rId7"/>
    <p:sldId id="262" r:id="rId8"/>
    <p:sldId id="263" r:id="rId9"/>
    <p:sldId id="264" r:id="rId10"/>
    <p:sldId id="265" r:id="rId11"/>
    <p:sldId id="266" r:id="rId12"/>
    <p:sldId id="282" r:id="rId13"/>
    <p:sldId id="269" r:id="rId14"/>
    <p:sldId id="270" r:id="rId15"/>
    <p:sldId id="272" r:id="rId16"/>
    <p:sldId id="277" r:id="rId17"/>
    <p:sldId id="274" r:id="rId18"/>
    <p:sldId id="279" r:id="rId19"/>
    <p:sldId id="278" r:id="rId20"/>
    <p:sldId id="276"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cio" id="{F49ADC21-9E77-4004-A71A-37A5D7493BD9}">
          <p14:sldIdLst>
            <p14:sldId id="256"/>
            <p14:sldId id="257"/>
          </p14:sldIdLst>
        </p14:section>
        <p14:section name="Introducción" id="{09300A16-F7EC-446C-804F-D584856F61F7}">
          <p14:sldIdLst>
            <p14:sldId id="259"/>
            <p14:sldId id="258"/>
            <p14:sldId id="260"/>
          </p14:sldIdLst>
        </p14:section>
        <p14:section name="Estado del Arte" id="{9B6508CB-F6AF-48FA-B650-E6881D49EC1C}">
          <p14:sldIdLst>
            <p14:sldId id="261"/>
            <p14:sldId id="262"/>
            <p14:sldId id="263"/>
          </p14:sldIdLst>
        </p14:section>
        <p14:section name="Aplicación Desarrollada" id="{2FF44AE9-598E-426D-AC71-D9C41ACB1FC5}">
          <p14:sldIdLst>
            <p14:sldId id="264"/>
            <p14:sldId id="265"/>
            <p14:sldId id="266"/>
            <p14:sldId id="282"/>
            <p14:sldId id="269"/>
            <p14:sldId id="270"/>
            <p14:sldId id="272"/>
          </p14:sldIdLst>
        </p14:section>
        <p14:section name="Resultados y Conclusiones" id="{CFA42BF4-3B9F-49F9-8828-DC76B40A7F15}">
          <p14:sldIdLst>
            <p14:sldId id="277"/>
            <p14:sldId id="274"/>
            <p14:sldId id="279"/>
          </p14:sldIdLst>
        </p14:section>
        <p14:section name="Trabajo Futuro" id="{AFF55B84-535C-443E-99C6-2FE0FB88B88C}">
          <p14:sldIdLst>
            <p14:sldId id="278"/>
            <p14:sldId id="276"/>
          </p14:sldIdLst>
        </p14:section>
        <p14:section name="Ruegos y Preguntas" id="{30802C55-3324-4C49-8E01-CD69FCBC0946}">
          <p14:sldIdLst>
            <p14:sldId id="2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45E"/>
    <a:srgbClr val="6F6F6F"/>
    <a:srgbClr val="1D587E"/>
    <a:srgbClr val="1A2E3E"/>
    <a:srgbClr val="243F56"/>
    <a:srgbClr val="78A2BE"/>
    <a:srgbClr val="000000"/>
    <a:srgbClr val="0A48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62" autoAdjust="0"/>
    <p:restoredTop sz="91144" autoAdjust="0"/>
  </p:normalViewPr>
  <p:slideViewPr>
    <p:cSldViewPr snapToGrid="0">
      <p:cViewPr varScale="1">
        <p:scale>
          <a:sx n="53" d="100"/>
          <a:sy n="53" d="100"/>
        </p:scale>
        <p:origin x="108" y="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98CECF-45B0-4C3D-9A70-8234A784459F}" type="datetimeFigureOut">
              <a:rPr lang="es-ES" smtClean="0"/>
              <a:t>12/07/2016</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9BA00-310F-4453-AC16-FF9D2280E19F}" type="slidenum">
              <a:rPr lang="es-ES" smtClean="0"/>
              <a:t>‹Nº›</a:t>
            </a:fld>
            <a:endParaRPr lang="es-ES" dirty="0"/>
          </a:p>
        </p:txBody>
      </p:sp>
    </p:spTree>
    <p:extLst>
      <p:ext uri="{BB962C8B-B14F-4D97-AF65-F5344CB8AC3E}">
        <p14:creationId xmlns:p14="http://schemas.microsoft.com/office/powerpoint/2010/main" val="3168080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Buenos días,</a:t>
            </a:r>
            <a:r>
              <a:rPr lang="es-ES" baseline="0" dirty="0"/>
              <a:t> soy Rodrigo de Blas y esta es la presentación de mi TFG titulado “Interfaz…”. </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a:t>
            </a:fld>
            <a:endParaRPr lang="es-ES" dirty="0"/>
          </a:p>
        </p:txBody>
      </p:sp>
    </p:spTree>
    <p:extLst>
      <p:ext uri="{BB962C8B-B14F-4D97-AF65-F5344CB8AC3E}">
        <p14:creationId xmlns:p14="http://schemas.microsoft.com/office/powerpoint/2010/main" val="4063033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primer paso fue la elección del ciclo de vida para el desarrollo.</a:t>
            </a:r>
            <a:r>
              <a:rPr lang="es-ES" baseline="0" dirty="0"/>
              <a:t> Éste se basa en la aplicación de una metodología ágil que permite, mediante un proceso iterativo e incremental, el aumento de la funcionalidad.</a:t>
            </a:r>
          </a:p>
          <a:p>
            <a:endParaRPr lang="es-ES" baseline="0" dirty="0"/>
          </a:p>
          <a:p>
            <a:r>
              <a:rPr lang="es-ES" baseline="0" dirty="0"/>
              <a:t>Dada la funcionalidad total, en cada iteración se elige una parte de la misma. Durante el proceso de desarrollo se utiliza la refactorización de código una vez se ha finalizado el incremento para adaptar el código, limpiarlo y comprobar que fuera correcto. De esta forma, con cada iteración se conseguía un incremento de la funcionalidad desarrollada.</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10</a:t>
            </a:fld>
            <a:endParaRPr lang="es-ES" dirty="0"/>
          </a:p>
        </p:txBody>
      </p:sp>
    </p:spTree>
    <p:extLst>
      <p:ext uri="{BB962C8B-B14F-4D97-AF65-F5344CB8AC3E}">
        <p14:creationId xmlns:p14="http://schemas.microsoft.com/office/powerpoint/2010/main" val="91962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a:t>
            </a:r>
            <a:r>
              <a:rPr lang="es-ES" baseline="0" dirty="0"/>
              <a:t> la arquitectura del proyecto se utilizo </a:t>
            </a:r>
          </a:p>
          <a:p>
            <a:r>
              <a:rPr lang="es-ES" baseline="0" dirty="0"/>
              <a:t>Click</a:t>
            </a:r>
          </a:p>
          <a:p>
            <a:r>
              <a:rPr lang="es-ES" baseline="0" dirty="0"/>
              <a:t>el patrón MVC. Android permite su implementación de manera muy sencilla.</a:t>
            </a:r>
          </a:p>
          <a:p>
            <a:r>
              <a:rPr lang="es-ES" baseline="0" dirty="0"/>
              <a:t>Click</a:t>
            </a:r>
          </a:p>
          <a:p>
            <a:r>
              <a:rPr lang="es-ES" baseline="0" dirty="0"/>
              <a:t>Separando los datos que usa la aplicación</a:t>
            </a:r>
          </a:p>
          <a:p>
            <a:r>
              <a:rPr lang="es-ES" baseline="0" dirty="0"/>
              <a:t>Click</a:t>
            </a:r>
          </a:p>
          <a:p>
            <a:r>
              <a:rPr lang="es-ES" baseline="0" dirty="0"/>
              <a:t>De la interfaz gráfica que permite su visualización</a:t>
            </a:r>
          </a:p>
          <a:p>
            <a:r>
              <a:rPr lang="es-ES" baseline="0" dirty="0"/>
              <a:t>Click</a:t>
            </a:r>
          </a:p>
          <a:p>
            <a:r>
              <a:rPr lang="es-ES" baseline="0" dirty="0"/>
              <a:t>Utilizando una capa de control para actualizar los datos  y su representación.</a:t>
            </a:r>
          </a:p>
          <a:p>
            <a:br>
              <a:rPr lang="es-ES" baseline="0" dirty="0"/>
            </a:br>
            <a:r>
              <a:rPr lang="es-ES" baseline="0" dirty="0"/>
              <a:t>Click</a:t>
            </a:r>
          </a:p>
          <a:p>
            <a:endParaRPr lang="es-ES" baseline="0" dirty="0"/>
          </a:p>
          <a:p>
            <a:r>
              <a:rPr lang="es-ES" baseline="0" dirty="0"/>
              <a:t>De modo que el controlador actualiza el modelo y la vista, el modelo avisa al controlador de que los datos han cambiado y la vista notifica al controlado de que el usuario ha realizado una selección para ejecutar una acción.</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11</a:t>
            </a:fld>
            <a:endParaRPr lang="es-ES" dirty="0"/>
          </a:p>
        </p:txBody>
      </p:sp>
    </p:spTree>
    <p:extLst>
      <p:ext uri="{BB962C8B-B14F-4D97-AF65-F5344CB8AC3E}">
        <p14:creationId xmlns:p14="http://schemas.microsoft.com/office/powerpoint/2010/main" val="2900254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a:t>
            </a:r>
            <a:r>
              <a:rPr lang="es-ES" baseline="0" dirty="0"/>
              <a:t> capa de modelo en el proyecto se compone de dos elementos:</a:t>
            </a:r>
          </a:p>
          <a:p>
            <a:r>
              <a:rPr lang="es-ES" baseline="0" dirty="0"/>
              <a:t>Click</a:t>
            </a:r>
          </a:p>
          <a:p>
            <a:r>
              <a:rPr lang="es-ES" baseline="0" dirty="0"/>
              <a:t>Click</a:t>
            </a:r>
          </a:p>
          <a:p>
            <a:r>
              <a:rPr lang="es-ES" baseline="0" dirty="0"/>
              <a:t>El principal componente es el Motor Algebraico. Éste es el CAS que la herramienta G-CAS ha creado gracias a un fichero de definiciones, generando dos clases Java que se encapsulan en un fichero jar. </a:t>
            </a:r>
          </a:p>
          <a:p>
            <a:br>
              <a:rPr lang="es-ES" baseline="0" dirty="0"/>
            </a:br>
            <a:r>
              <a:rPr lang="es-ES" baseline="0" dirty="0"/>
              <a:t>Este fichero jar se incluye en la aplicación, habiendo sido necesaria la creación de una interfaz de comunicación que permitiera utilizar las reducciones del CAS desde la capa Controlador. Dicha interfaz consiste en las acciones que el usuario podrá ejecutar sobre una selección.</a:t>
            </a:r>
          </a:p>
          <a:p>
            <a:endParaRPr lang="es-ES" baseline="0" dirty="0"/>
          </a:p>
          <a:p>
            <a:r>
              <a:rPr lang="es-ES" baseline="0" dirty="0"/>
              <a:t>Click</a:t>
            </a:r>
          </a:p>
          <a:p>
            <a:r>
              <a:rPr lang="es-ES" baseline="0" dirty="0"/>
              <a:t>Click</a:t>
            </a:r>
          </a:p>
          <a:p>
            <a:r>
              <a:rPr lang="es-ES" baseline="0" dirty="0"/>
              <a:t>Por otro lado, el histórico de expresiones es el componente de esta capa que modeliza una base de datos, permitiendo llevar un registro de las manipulaciones realizadas sobre una expresión y volver a un estado anterior en dicha expresión.</a:t>
            </a:r>
          </a:p>
          <a:p>
            <a:r>
              <a:rPr lang="es-ES" baseline="0" dirty="0"/>
              <a:t>De nuevo se creó una interfaz para ocultar al usuario la funcionalidad interna del componente, siendo visibles únicamente las funciones necesarias para el control del mismo.</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12</a:t>
            </a:fld>
            <a:endParaRPr lang="es-ES" dirty="0"/>
          </a:p>
        </p:txBody>
      </p:sp>
    </p:spTree>
    <p:extLst>
      <p:ext uri="{BB962C8B-B14F-4D97-AF65-F5344CB8AC3E}">
        <p14:creationId xmlns:p14="http://schemas.microsoft.com/office/powerpoint/2010/main" val="851114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capa vista</a:t>
            </a:r>
            <a:r>
              <a:rPr lang="es-ES" baseline="0" dirty="0"/>
              <a:t> consiste en los componentes de la interfaz grafica</a:t>
            </a:r>
          </a:p>
          <a:p>
            <a:r>
              <a:rPr lang="es-ES" baseline="0" dirty="0"/>
              <a:t>Click</a:t>
            </a:r>
          </a:p>
          <a:p>
            <a:r>
              <a:rPr lang="es-ES" baseline="0" dirty="0"/>
              <a:t>Click</a:t>
            </a:r>
          </a:p>
          <a:p>
            <a:r>
              <a:rPr lang="es-ES" baseline="0" dirty="0"/>
              <a:t>Éstos son los elementos visuales de Android, los widgets. En este caso son los botones de acción y el tablero donde se manipula la expresión actual y se realiza la selección del usuario. Para lograr controlar la selección que el usuario realiza se crearon </a:t>
            </a:r>
          </a:p>
          <a:p>
            <a:r>
              <a:rPr lang="es-ES" baseline="0" dirty="0"/>
              <a:t>Click</a:t>
            </a:r>
          </a:p>
          <a:p>
            <a:r>
              <a:rPr lang="es-ES" baseline="0" dirty="0"/>
              <a:t>Click</a:t>
            </a:r>
          </a:p>
          <a:p>
            <a:r>
              <a:rPr lang="es-ES" baseline="0" dirty="0"/>
              <a:t>Clases de apoyo que permitían separar una expresión en sus términos mínimos como se muestra en la figura, de manera que el usuario puede seleccionar números y variables, además de las subexpresiones al pulsar los operadores o los paréntesis.</a:t>
            </a:r>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13</a:t>
            </a:fld>
            <a:endParaRPr lang="es-ES" dirty="0"/>
          </a:p>
        </p:txBody>
      </p:sp>
    </p:spTree>
    <p:extLst>
      <p:ext uri="{BB962C8B-B14F-4D97-AF65-F5344CB8AC3E}">
        <p14:creationId xmlns:p14="http://schemas.microsoft.com/office/powerpoint/2010/main" val="2897710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su parte,</a:t>
            </a:r>
            <a:r>
              <a:rPr lang="es-ES" baseline="0" dirty="0"/>
              <a:t> la capa Controlador gestiona dos elementos clave:</a:t>
            </a:r>
          </a:p>
          <a:p>
            <a:r>
              <a:rPr lang="es-ES" baseline="0" dirty="0"/>
              <a:t>Click</a:t>
            </a:r>
          </a:p>
          <a:p>
            <a:r>
              <a:rPr lang="es-ES" baseline="0" dirty="0"/>
              <a:t>Click</a:t>
            </a:r>
          </a:p>
          <a:p>
            <a:pPr marL="228600" indent="-228600">
              <a:buAutoNum type="arabicPeriod"/>
            </a:pPr>
            <a:r>
              <a:rPr lang="es-ES" baseline="0" dirty="0"/>
              <a:t>La navegación entre las pantallas que componen la aplicación. Esto se consigue gracias a un menú desplegable que permite ir de una pantalla a otra.</a:t>
            </a:r>
          </a:p>
          <a:p>
            <a:pPr marL="0" indent="0">
              <a:buNone/>
            </a:pPr>
            <a:r>
              <a:rPr lang="es-ES" baseline="0" dirty="0"/>
              <a:t>Click</a:t>
            </a:r>
          </a:p>
          <a:p>
            <a:pPr marL="0" indent="0">
              <a:buNone/>
            </a:pPr>
            <a:r>
              <a:rPr lang="es-ES" baseline="0" dirty="0"/>
              <a:t>Click</a:t>
            </a:r>
          </a:p>
          <a:p>
            <a:pPr marL="228600" indent="-228600">
              <a:buFont typeface="+mj-lt"/>
              <a:buAutoNum type="arabicPeriod" startAt="2"/>
            </a:pPr>
            <a:r>
              <a:rPr lang="es-ES" baseline="0" dirty="0"/>
              <a:t>Las acciones que el usuario realiza. El componente que se ocupa de esto es la clase ExpressionFragment. De esta forma, éste recibe la notificación desde la capa Vista de que el usuario ha realizado una selección y quiere realizar una acción. Acto seguido se utiliza el CAS para ejecutar dicha acción y modificar la expresión. Una vez el CAS avisa de que ha terminado, se guarda la acción ejecutada en el registro y se actualiza la vista de la expresión. En caso de querer volver a una expresión anterior se sigue un procedimiento similar: se utiliza el registro para volver a dicha expresión, notificando al CAS de que la expresión a utilizar a partir de ese momento es la que el registro indica, y se avisa a la capa Vista de que debe volver a pintar la expresión.</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14</a:t>
            </a:fld>
            <a:endParaRPr lang="es-ES" dirty="0"/>
          </a:p>
        </p:txBody>
      </p:sp>
    </p:spTree>
    <p:extLst>
      <p:ext uri="{BB962C8B-B14F-4D97-AF65-F5344CB8AC3E}">
        <p14:creationId xmlns:p14="http://schemas.microsoft.com/office/powerpoint/2010/main" val="3184388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se presenta el funcionamiento</a:t>
            </a:r>
            <a:r>
              <a:rPr lang="es-ES" baseline="0" dirty="0"/>
              <a:t> de la aplicación mediante un video en el cual se resuelve una ecuación.</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15</a:t>
            </a:fld>
            <a:endParaRPr lang="es-ES" dirty="0"/>
          </a:p>
        </p:txBody>
      </p:sp>
    </p:spTree>
    <p:extLst>
      <p:ext uri="{BB962C8B-B14F-4D97-AF65-F5344CB8AC3E}">
        <p14:creationId xmlns:p14="http://schemas.microsoft.com/office/powerpoint/2010/main" val="3711442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a:t>
            </a:r>
            <a:r>
              <a:rPr lang="es-ES" baseline="0" dirty="0"/>
              <a:t> resultados de la aplicación son los obtenidos a través de las pruebas que se realizaron. Éstas fueron llevadas a cabo por estudiante de la EPS con el fin de obtener puntos a favor y en contra de la misma:</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16</a:t>
            </a:fld>
            <a:endParaRPr lang="es-ES" dirty="0"/>
          </a:p>
        </p:txBody>
      </p:sp>
    </p:spTree>
    <p:extLst>
      <p:ext uri="{BB962C8B-B14F-4D97-AF65-F5344CB8AC3E}">
        <p14:creationId xmlns:p14="http://schemas.microsoft.com/office/powerpoint/2010/main" val="311711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Click</a:t>
            </a:r>
          </a:p>
          <a:p>
            <a:r>
              <a:rPr lang="es-ES" dirty="0"/>
              <a:t>Como principales ventajas</a:t>
            </a:r>
            <a:r>
              <a:rPr lang="es-ES" baseline="0" dirty="0"/>
              <a:t> de la aplicación se tiene que Chalkpy 2.0</a:t>
            </a:r>
          </a:p>
          <a:p>
            <a:r>
              <a:rPr lang="es-ES" baseline="0" dirty="0"/>
              <a:t>Click</a:t>
            </a:r>
          </a:p>
          <a:p>
            <a:r>
              <a:rPr lang="es-ES" baseline="0" dirty="0"/>
              <a:t>Es una aplicación fácil de usar</a:t>
            </a:r>
          </a:p>
          <a:p>
            <a:r>
              <a:rPr lang="es-ES" baseline="0" dirty="0"/>
              <a:t>Click</a:t>
            </a:r>
          </a:p>
          <a:p>
            <a:r>
              <a:rPr lang="es-ES" baseline="0" dirty="0"/>
              <a:t>Permite su ejecución en varios tipos de dispositivos (tablets y smartphones)</a:t>
            </a:r>
          </a:p>
          <a:p>
            <a:r>
              <a:rPr lang="es-ES" baseline="0" dirty="0"/>
              <a:t>Click</a:t>
            </a:r>
          </a:p>
          <a:p>
            <a:r>
              <a:rPr lang="es-ES" baseline="0" dirty="0"/>
              <a:t>Lo cual la hace apta para diversos tamaños de pantalla.</a:t>
            </a:r>
          </a:p>
          <a:p>
            <a:r>
              <a:rPr lang="es-ES" baseline="0" dirty="0"/>
              <a:t>Click</a:t>
            </a:r>
          </a:p>
          <a:p>
            <a:r>
              <a:rPr lang="es-ES" baseline="0" dirty="0"/>
              <a:t>Por otro lado, cabe destacar que las acciones aplicables son detectadas en función de la selección del usuario</a:t>
            </a:r>
          </a:p>
          <a:p>
            <a:endParaRPr lang="es-ES" baseline="0" dirty="0"/>
          </a:p>
          <a:p>
            <a:r>
              <a:rPr lang="es-ES" baseline="0" dirty="0"/>
              <a:t>Click</a:t>
            </a:r>
          </a:p>
          <a:p>
            <a:r>
              <a:rPr lang="es-ES" baseline="0" dirty="0"/>
              <a:t>En cambio, las desventajas que los usuarios dijeron incluyen:</a:t>
            </a:r>
          </a:p>
          <a:p>
            <a:r>
              <a:rPr lang="es-ES" baseline="0" dirty="0"/>
              <a:t>Click</a:t>
            </a:r>
          </a:p>
          <a:p>
            <a:r>
              <a:rPr lang="es-ES" baseline="0" dirty="0"/>
              <a:t>Una limitación en los colores del tablero y el contraste de la selección</a:t>
            </a:r>
          </a:p>
          <a:p>
            <a:r>
              <a:rPr lang="es-ES" baseline="0" dirty="0"/>
              <a:t>Click</a:t>
            </a:r>
          </a:p>
          <a:p>
            <a:r>
              <a:rPr lang="es-ES" baseline="0" dirty="0"/>
              <a:t>La dificultad de tratar las expresiones de gran longitud debido a que la anchura del lienzo donde se representa la expresión es fija.</a:t>
            </a:r>
          </a:p>
          <a:p>
            <a:r>
              <a:rPr lang="es-ES" baseline="0" dirty="0"/>
              <a:t>Click</a:t>
            </a:r>
          </a:p>
          <a:p>
            <a:r>
              <a:rPr lang="es-ES" baseline="0" dirty="0"/>
              <a:t>Se indicó la limitación de operaciones a la hora de realizar acciones, sin embargo cabe recordar que por el momento se limita a expresiones lineales</a:t>
            </a:r>
          </a:p>
          <a:p>
            <a:r>
              <a:rPr lang="es-ES" baseline="0" dirty="0"/>
              <a:t>Click</a:t>
            </a:r>
          </a:p>
          <a:p>
            <a:r>
              <a:rPr lang="es-ES" baseline="0" dirty="0"/>
              <a:t>Por último, el botón operar realiza una operación de manera predefinida, sin dejar elegir al usuario si quiere operar de una cierta manera o de otra. Por ejemplo, si se selecciona un elemento simple y una subexpresión, siempre se intentará aplicar la prop. Distributiva, cuando puede querer aplicarse otro tipo de acción.</a:t>
            </a:r>
          </a:p>
          <a:p>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17</a:t>
            </a:fld>
            <a:endParaRPr lang="es-ES" dirty="0"/>
          </a:p>
        </p:txBody>
      </p:sp>
    </p:spTree>
    <p:extLst>
      <p:ext uri="{BB962C8B-B14F-4D97-AF65-F5344CB8AC3E}">
        <p14:creationId xmlns:p14="http://schemas.microsoft.com/office/powerpoint/2010/main" val="1950681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presentar</a:t>
            </a:r>
            <a:r>
              <a:rPr lang="es-ES" baseline="0" dirty="0"/>
              <a:t> las conclusiones obtenidas se ha realizado una comparación con la versión anterior de Chalkpy, de manera que se puedan ver los cambios en la nueva versión.</a:t>
            </a:r>
          </a:p>
          <a:p>
            <a:r>
              <a:rPr lang="es-ES" baseline="0" dirty="0"/>
              <a:t>Click</a:t>
            </a:r>
          </a:p>
          <a:p>
            <a:r>
              <a:rPr lang="es-ES" baseline="0" dirty="0"/>
              <a:t>Ambas mantienen el histórico de expresiones</a:t>
            </a:r>
          </a:p>
          <a:p>
            <a:r>
              <a:rPr lang="es-ES" baseline="0" dirty="0"/>
              <a:t>Click</a:t>
            </a:r>
          </a:p>
          <a:p>
            <a:r>
              <a:rPr lang="es-ES" baseline="0" dirty="0"/>
              <a:t>En ambas el usuario es quien  realiza la acción</a:t>
            </a:r>
          </a:p>
          <a:p>
            <a:r>
              <a:rPr lang="es-ES" baseline="0" dirty="0"/>
              <a:t>Click</a:t>
            </a:r>
          </a:p>
          <a:p>
            <a:r>
              <a:rPr lang="es-ES" baseline="0" dirty="0"/>
              <a:t>Aunque Chalkpy permite la resolución automática, la idea de Chalkpy 2.0 es que sea el usuario quien tiene el control total de la expresión, y que no se deje nada de forma automática.</a:t>
            </a:r>
          </a:p>
          <a:p>
            <a:r>
              <a:rPr lang="es-ES" baseline="0" dirty="0"/>
              <a:t>Click</a:t>
            </a:r>
          </a:p>
          <a:p>
            <a:r>
              <a:rPr lang="es-ES" baseline="0" dirty="0"/>
              <a:t>Chalkpy 2.0 permite disponer de una aplicación que se puede llevar en un dispositivo móvil sin conexión a internet.</a:t>
            </a:r>
          </a:p>
          <a:p>
            <a:r>
              <a:rPr lang="es-ES" baseline="0" dirty="0"/>
              <a:t>Click</a:t>
            </a:r>
          </a:p>
          <a:p>
            <a:r>
              <a:rPr lang="es-ES" baseline="0" dirty="0"/>
              <a:t>Y por último, se permite la posibilidad de utilizar distintos CAS con diversas operaciones gracias a la herramienta G-CAS.</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18</a:t>
            </a:fld>
            <a:endParaRPr lang="es-ES" dirty="0"/>
          </a:p>
        </p:txBody>
      </p:sp>
    </p:spTree>
    <p:extLst>
      <p:ext uri="{BB962C8B-B14F-4D97-AF65-F5344CB8AC3E}">
        <p14:creationId xmlns:p14="http://schemas.microsoft.com/office/powerpoint/2010/main" val="79034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a:t>
            </a:r>
            <a:r>
              <a:rPr lang="es-ES" baseline="0" dirty="0"/>
              <a:t> a las líneas de trabajo futuro, se va a continuar con el desarrollo de la aplicación. Incluso se valora</a:t>
            </a:r>
          </a:p>
          <a:p>
            <a:r>
              <a:rPr lang="es-ES" baseline="0" dirty="0"/>
              <a:t>Click</a:t>
            </a:r>
          </a:p>
          <a:p>
            <a:r>
              <a:rPr lang="es-ES" baseline="0" dirty="0"/>
              <a:t>Publicar la aplicación en la plataforma de aplicaciones móviles de Google: Google Play</a:t>
            </a:r>
          </a:p>
          <a:p>
            <a:r>
              <a:rPr lang="es-ES" baseline="0" dirty="0"/>
              <a:t>Click</a:t>
            </a:r>
          </a:p>
          <a:p>
            <a:r>
              <a:rPr lang="es-ES" baseline="0" dirty="0"/>
              <a:t>Además se quiere cambiar el control mediante botones por la tecnología Drag and Drop, la cual utilizará los gestos del usuario con los dedos para realizar las acciones</a:t>
            </a:r>
          </a:p>
          <a:p>
            <a:r>
              <a:rPr lang="es-ES" baseline="0" dirty="0"/>
              <a:t>Click</a:t>
            </a:r>
          </a:p>
          <a:p>
            <a:r>
              <a:rPr lang="es-ES" baseline="0" dirty="0"/>
              <a:t>Se podría incluir el generador de motores G-CAS, de manera de poder ajustar el CAS utilizado a las necesidades puntuales de un usuario concreto. Para ello, hay que estudiar la posibilidad de ejecutar esta herramienta dentro de Android, ya que utiliza tecnologías ajenas a java (JFlex y Cup).</a:t>
            </a:r>
          </a:p>
          <a:p>
            <a:r>
              <a:rPr lang="es-ES" baseline="0" dirty="0"/>
              <a:t>Click </a:t>
            </a:r>
          </a:p>
          <a:p>
            <a:r>
              <a:rPr lang="es-ES" baseline="0" dirty="0"/>
              <a:t>Por último, puede ampliarse el horizonte de la aplicación extendiendo su funcionalidad matemática, incluyendo más operaciones como la derivación o los logaritmos, por ejemplo. </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20</a:t>
            </a:fld>
            <a:endParaRPr lang="es-ES" dirty="0"/>
          </a:p>
        </p:txBody>
      </p:sp>
    </p:spTree>
    <p:extLst>
      <p:ext uri="{BB962C8B-B14F-4D97-AF65-F5344CB8AC3E}">
        <p14:creationId xmlns:p14="http://schemas.microsoft.com/office/powerpoint/2010/main" val="2516279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TFG consiste en una</a:t>
            </a:r>
            <a:r>
              <a:rPr lang="es-ES" baseline="0" dirty="0"/>
              <a:t> aplicación Android llamada Chalkpy 2.0, dado que es un nuevo enfoque de la herramienta homónima desarrollada por Gabriela Sandoval</a:t>
            </a:r>
          </a:p>
          <a:p>
            <a:r>
              <a:rPr lang="es-ES" baseline="0" dirty="0"/>
              <a:t>Click</a:t>
            </a:r>
          </a:p>
          <a:p>
            <a:r>
              <a:rPr lang="es-ES" baseline="0" dirty="0"/>
              <a:t>El contenido de esta presentación incluye</a:t>
            </a:r>
          </a:p>
          <a:p>
            <a:pPr marL="171450" indent="-171450">
              <a:buFontTx/>
              <a:buChar char="-"/>
            </a:pPr>
            <a:r>
              <a:rPr lang="es-ES" baseline="0" dirty="0"/>
              <a:t>Una Introducción en la cual se explican la motivación y los objetivos del producto desarrollado</a:t>
            </a:r>
          </a:p>
          <a:p>
            <a:pPr marL="171450" indent="-171450">
              <a:buFontTx/>
              <a:buChar char="-"/>
            </a:pPr>
            <a:r>
              <a:rPr lang="es-ES" baseline="0" dirty="0"/>
              <a:t>Un estado del arte en el cual se presenta el marco del proyecto y se estudia la situación actual de este tipo de aplicaciones</a:t>
            </a:r>
          </a:p>
          <a:p>
            <a:pPr marL="171450" indent="-171450">
              <a:buFontTx/>
              <a:buChar char="-"/>
            </a:pPr>
            <a:r>
              <a:rPr lang="es-ES" baseline="0" dirty="0"/>
              <a:t>El desarrollo de la aplicación paso a paso , junto a una demo consistente en la visualización de un video</a:t>
            </a:r>
          </a:p>
          <a:p>
            <a:pPr marL="171450" indent="-171450">
              <a:buFontTx/>
              <a:buChar char="-"/>
            </a:pPr>
            <a:r>
              <a:rPr lang="es-ES" baseline="0" dirty="0"/>
              <a:t>Para finalizar se expondrán los resultados obtenidos, así como las conclusiones del trabajo y las líneas de trabajo futuro</a:t>
            </a:r>
          </a:p>
          <a:p>
            <a:pPr marL="0" indent="0">
              <a:buFontTx/>
              <a:buNone/>
            </a:pP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2</a:t>
            </a:fld>
            <a:endParaRPr lang="es-ES" dirty="0"/>
          </a:p>
        </p:txBody>
      </p:sp>
    </p:spTree>
    <p:extLst>
      <p:ext uri="{BB962C8B-B14F-4D97-AF65-F5344CB8AC3E}">
        <p14:creationId xmlns:p14="http://schemas.microsoft.com/office/powerpoint/2010/main" val="3696388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 ha sido todo, muchas gracias por su atención y espero que la</a:t>
            </a:r>
            <a:r>
              <a:rPr lang="es-ES" baseline="0" dirty="0"/>
              <a:t> presentación haya sido de su interés.</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21</a:t>
            </a:fld>
            <a:endParaRPr lang="es-ES" dirty="0"/>
          </a:p>
        </p:txBody>
      </p:sp>
    </p:spTree>
    <p:extLst>
      <p:ext uri="{BB962C8B-B14F-4D97-AF65-F5344CB8AC3E}">
        <p14:creationId xmlns:p14="http://schemas.microsoft.com/office/powerpoint/2010/main" val="1566435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3</a:t>
            </a:fld>
            <a:endParaRPr lang="es-ES" dirty="0"/>
          </a:p>
        </p:txBody>
      </p:sp>
    </p:spTree>
    <p:extLst>
      <p:ext uri="{BB962C8B-B14F-4D97-AF65-F5344CB8AC3E}">
        <p14:creationId xmlns:p14="http://schemas.microsoft.com/office/powerpoint/2010/main" val="2729418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a:t>
            </a:r>
            <a:r>
              <a:rPr lang="es-ES" baseline="0" dirty="0"/>
              <a:t> nueva versión de Chalkpy surge gracias tres elementos:</a:t>
            </a:r>
          </a:p>
          <a:p>
            <a:r>
              <a:rPr lang="es-ES" baseline="0" dirty="0"/>
              <a:t>Click</a:t>
            </a:r>
          </a:p>
          <a:p>
            <a:pPr marL="171450" indent="-171450">
              <a:buFontTx/>
              <a:buChar char="-"/>
            </a:pPr>
            <a:r>
              <a:rPr lang="es-ES" baseline="0" dirty="0"/>
              <a:t>Hoy día se usa una pizarra para la presentación de contenidos matemáticos en las aulas. A pesar de ser una buena herramienta, presenta los inconvenientes de ser sensible a fallos (como un signo cambiado o un numero perdido), una posible falta de organización (cambios constantes de posición de los elementos) y no ser posible de trasladar de manera cómoda.</a:t>
            </a:r>
          </a:p>
          <a:p>
            <a:pPr marL="0" indent="0">
              <a:buFontTx/>
              <a:buNone/>
            </a:pPr>
            <a:r>
              <a:rPr lang="es-ES" baseline="0" dirty="0"/>
              <a:t>Click</a:t>
            </a:r>
          </a:p>
          <a:p>
            <a:pPr marL="171450" indent="-171450">
              <a:buFontTx/>
              <a:buChar char="-"/>
            </a:pPr>
            <a:r>
              <a:rPr lang="es-ES" baseline="0" dirty="0"/>
              <a:t>Gracias a Gabriela Sandoval aparece Chalkpy, una aplicación de presentación de contenidos matemáticos que mediante un navegador web permite la manipulación de expresiones de manera dinámica y activa por parte del usuario. Sin embargo, tiene un enfoque cerrado, ya que su interfaz y lógica interna se desarrollaron de manera especifica para nav. Web, sin permitir su extensión de manera fácil.</a:t>
            </a:r>
          </a:p>
          <a:p>
            <a:pPr marL="0" indent="0">
              <a:buFontTx/>
              <a:buNone/>
            </a:pPr>
            <a:r>
              <a:rPr lang="es-ES" baseline="0" dirty="0"/>
              <a:t>Click</a:t>
            </a:r>
          </a:p>
          <a:p>
            <a:pPr marL="171450" indent="-171450">
              <a:buFontTx/>
              <a:buChar char="-"/>
            </a:pPr>
            <a:r>
              <a:rPr lang="es-ES" baseline="0" dirty="0"/>
              <a:t>Como tercer punto, el trabajo de Laura Salcedo crea un sistema de alg. Computacional (CAS) versátil, ya que permite la elección de las equivalencias a usar. No obstante, no dispone de interfaz gráfica, por lo que es necesario crear una, junto una interfaz de comunicación que permitiera utilizar estos motores en otros proyectos.</a:t>
            </a:r>
          </a:p>
          <a:p>
            <a:pPr marL="0" indent="0">
              <a:buFontTx/>
              <a:buNone/>
            </a:pPr>
            <a:r>
              <a:rPr lang="es-ES" baseline="0" dirty="0"/>
              <a:t>Click</a:t>
            </a:r>
          </a:p>
          <a:p>
            <a:pPr marL="0" indent="0">
              <a:buFontTx/>
              <a:buNone/>
            </a:pPr>
            <a:r>
              <a:rPr lang="es-ES" baseline="0" dirty="0"/>
              <a:t>- De este modo, la solución buscada es una app Android que integre el CAS y sirva como interfaz del mismo, permitiendo la comunicación entre la app y G-CAS</a:t>
            </a:r>
          </a:p>
          <a:p>
            <a:pPr marL="171450" indent="-171450">
              <a:buFontTx/>
              <a:buChar char="-"/>
            </a:pPr>
            <a:endParaRPr lang="es-ES" baseline="0" dirty="0"/>
          </a:p>
          <a:p>
            <a:pPr marL="171450" indent="-171450">
              <a:buFontTx/>
              <a:buChar char="-"/>
            </a:pP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4</a:t>
            </a:fld>
            <a:endParaRPr lang="es-ES" dirty="0"/>
          </a:p>
        </p:txBody>
      </p:sp>
    </p:spTree>
    <p:extLst>
      <p:ext uri="{BB962C8B-B14F-4D97-AF65-F5344CB8AC3E}">
        <p14:creationId xmlns:p14="http://schemas.microsoft.com/office/powerpoint/2010/main" val="2070089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objetivos de esta aplicación</a:t>
            </a:r>
            <a:r>
              <a:rPr lang="es-ES" baseline="0" dirty="0"/>
              <a:t> son cuatro:</a:t>
            </a:r>
          </a:p>
          <a:p>
            <a:r>
              <a:rPr lang="es-ES" baseline="0" dirty="0"/>
              <a:t>Click</a:t>
            </a:r>
          </a:p>
          <a:p>
            <a:pPr marL="171450" indent="-171450">
              <a:buFontTx/>
              <a:buChar char="-"/>
            </a:pPr>
            <a:r>
              <a:rPr lang="es-ES" baseline="0" dirty="0"/>
              <a:t>Proveer una aplicación que sea capaz de ejecutarse en smartphones y tablets, permitiendo su extensión futura.</a:t>
            </a:r>
          </a:p>
          <a:p>
            <a:pPr marL="0" indent="0">
              <a:buFontTx/>
              <a:buNone/>
            </a:pPr>
            <a:r>
              <a:rPr lang="es-ES" baseline="0" dirty="0"/>
              <a:t>Click</a:t>
            </a:r>
          </a:p>
          <a:p>
            <a:pPr marL="171450" indent="-171450">
              <a:buFontTx/>
              <a:buChar char="-"/>
            </a:pPr>
            <a:r>
              <a:rPr lang="es-ES" baseline="0" dirty="0"/>
              <a:t>Manipular de manera dinámica expresiones lineales. Se ha limitado su uso a este tipo de ecuaciones por ser un muy buen punto de partida.</a:t>
            </a:r>
          </a:p>
          <a:p>
            <a:pPr marL="0" indent="0">
              <a:buFontTx/>
              <a:buNone/>
            </a:pPr>
            <a:r>
              <a:rPr lang="es-ES" baseline="0" dirty="0"/>
              <a:t>Click</a:t>
            </a:r>
          </a:p>
          <a:p>
            <a:pPr marL="171450" indent="-171450">
              <a:buFontTx/>
              <a:buChar char="-"/>
            </a:pPr>
            <a:r>
              <a:rPr lang="es-ES" baseline="0" dirty="0"/>
              <a:t>Dichas manipulaciones deben hacerse por el usuario en función de la selección que el realice, ya sea con un único término o varios.</a:t>
            </a:r>
          </a:p>
          <a:p>
            <a:pPr marL="0" indent="0">
              <a:buFontTx/>
              <a:buNone/>
            </a:pPr>
            <a:r>
              <a:rPr lang="es-ES" baseline="0" dirty="0"/>
              <a:t>Click</a:t>
            </a:r>
          </a:p>
          <a:p>
            <a:pPr marL="0" indent="0">
              <a:buFontTx/>
              <a:buNone/>
            </a:pPr>
            <a:r>
              <a:rPr lang="es-ES" baseline="0" dirty="0"/>
              <a:t>- Por último, debe disponer de un histórico de expresiones que permita llevar un registro de los cambios sobre las expresiones y sea capaz de volver a un paso anterior.</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5</a:t>
            </a:fld>
            <a:endParaRPr lang="es-ES" dirty="0"/>
          </a:p>
        </p:txBody>
      </p:sp>
    </p:spTree>
    <p:extLst>
      <p:ext uri="{BB962C8B-B14F-4D97-AF65-F5344CB8AC3E}">
        <p14:creationId xmlns:p14="http://schemas.microsoft.com/office/powerpoint/2010/main" val="3418887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a:t>
            </a:r>
            <a:r>
              <a:rPr lang="es-ES" baseline="0" dirty="0"/>
              <a:t> estado del arte indica en qué marco se coloca el TFG, y da una idea de los productos ya existentes en este ámbito.</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6</a:t>
            </a:fld>
            <a:endParaRPr lang="es-ES" dirty="0"/>
          </a:p>
        </p:txBody>
      </p:sp>
    </p:spTree>
    <p:extLst>
      <p:ext uri="{BB962C8B-B14F-4D97-AF65-F5344CB8AC3E}">
        <p14:creationId xmlns:p14="http://schemas.microsoft.com/office/powerpoint/2010/main" val="1891111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marco del TFG</a:t>
            </a:r>
            <a:r>
              <a:rPr lang="es-ES" baseline="0" dirty="0"/>
              <a:t> se sitúa dentro del álgebra computacional.</a:t>
            </a:r>
          </a:p>
          <a:p>
            <a:r>
              <a:rPr lang="es-ES" baseline="0" dirty="0"/>
              <a:t>Click</a:t>
            </a:r>
            <a:br>
              <a:rPr lang="es-ES" baseline="0" dirty="0"/>
            </a:br>
            <a:r>
              <a:rPr lang="es-ES" baseline="0" dirty="0"/>
              <a:t>Ésta es una rama de las matemáticas que sirve como apoyo a las mismas, </a:t>
            </a:r>
          </a:p>
          <a:p>
            <a:r>
              <a:rPr lang="es-ES" baseline="0" dirty="0"/>
              <a:t>Sirviendo como unión de la informática y matemáticas.</a:t>
            </a:r>
          </a:p>
          <a:p>
            <a:r>
              <a:rPr lang="es-ES" baseline="0" dirty="0"/>
              <a:t>Click</a:t>
            </a:r>
          </a:p>
          <a:p>
            <a:r>
              <a:rPr lang="es-ES" dirty="0"/>
              <a:t>Sus precedentes se remontan</a:t>
            </a:r>
            <a:r>
              <a:rPr lang="es-ES" baseline="0" dirty="0"/>
              <a:t> a las ideas de Leibniz (con su búsqueda de un lenguaje simbólico) y Babbage (con su máquina de manipulaciones). Más tarde Hilbert Gödel y Turing darían un paso más con el problema de la decisión.</a:t>
            </a:r>
          </a:p>
          <a:p>
            <a:r>
              <a:rPr lang="es-ES" baseline="0" dirty="0"/>
              <a:t>Click</a:t>
            </a:r>
          </a:p>
          <a:p>
            <a:r>
              <a:rPr lang="es-ES" baseline="0" dirty="0"/>
              <a:t>La idea clave tras el algebra computacional es la manipulación automática de expresiones matemáticas, hecho que se conseguiría con la aparición de los CAS</a:t>
            </a:r>
          </a:p>
          <a:p>
            <a:r>
              <a:rPr lang="es-ES" baseline="0" dirty="0"/>
              <a:t>Click</a:t>
            </a:r>
          </a:p>
          <a:p>
            <a:r>
              <a:rPr lang="es-ES" baseline="0" dirty="0"/>
              <a:t>El primer CAS surgió en 1963 de la mano de Martinus Veltman y se llamaba Schoonschip</a:t>
            </a:r>
          </a:p>
          <a:p>
            <a:r>
              <a:rPr lang="es-ES" baseline="0" dirty="0"/>
              <a:t>Click</a:t>
            </a:r>
          </a:p>
          <a:p>
            <a:r>
              <a:rPr lang="es-ES" baseline="0" dirty="0"/>
              <a:t>Un CAS no es mas que un motor algebraico que utiliza</a:t>
            </a:r>
          </a:p>
          <a:p>
            <a:r>
              <a:rPr lang="es-ES" baseline="0" dirty="0"/>
              <a:t>Click</a:t>
            </a:r>
          </a:p>
          <a:p>
            <a:r>
              <a:rPr lang="es-ES" baseline="0" dirty="0"/>
              <a:t>Unas ciertas reglas de reescritura para</a:t>
            </a:r>
          </a:p>
          <a:p>
            <a:r>
              <a:rPr lang="es-ES" baseline="0" dirty="0"/>
              <a:t>Click</a:t>
            </a:r>
          </a:p>
          <a:p>
            <a:r>
              <a:rPr lang="es-ES" baseline="0" dirty="0"/>
              <a:t>Lograr pasar de una expresión a otra</a:t>
            </a:r>
          </a:p>
          <a:p>
            <a:r>
              <a:rPr lang="es-ES" baseline="0" dirty="0"/>
              <a:t>Click</a:t>
            </a:r>
          </a:p>
          <a:p>
            <a:r>
              <a:rPr lang="es-ES" baseline="0" dirty="0"/>
              <a:t>De manera automática</a:t>
            </a:r>
          </a:p>
          <a:p>
            <a:r>
              <a:rPr lang="es-ES" baseline="0" dirty="0"/>
              <a:t>Click</a:t>
            </a:r>
          </a:p>
          <a:p>
            <a:r>
              <a:rPr lang="es-ES" baseline="0" dirty="0"/>
              <a:t>O mediante una acción indicada por el usuario. Éste es el punto central de este TFG.</a:t>
            </a:r>
          </a:p>
        </p:txBody>
      </p:sp>
      <p:sp>
        <p:nvSpPr>
          <p:cNvPr id="4" name="Marcador de número de diapositiva 3"/>
          <p:cNvSpPr>
            <a:spLocks noGrp="1"/>
          </p:cNvSpPr>
          <p:nvPr>
            <p:ph type="sldNum" sz="quarter" idx="10"/>
          </p:nvPr>
        </p:nvSpPr>
        <p:spPr/>
        <p:txBody>
          <a:bodyPr/>
          <a:lstStyle/>
          <a:p>
            <a:fld id="{2919BA00-310F-4453-AC16-FF9D2280E19F}" type="slidenum">
              <a:rPr lang="es-ES" smtClean="0"/>
              <a:t>7</a:t>
            </a:fld>
            <a:endParaRPr lang="es-ES" dirty="0"/>
          </a:p>
        </p:txBody>
      </p:sp>
    </p:spTree>
    <p:extLst>
      <p:ext uri="{BB962C8B-B14F-4D97-AF65-F5344CB8AC3E}">
        <p14:creationId xmlns:p14="http://schemas.microsoft.com/office/powerpoint/2010/main" val="39500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aplicaciones existentes, se han</a:t>
            </a:r>
            <a:r>
              <a:rPr lang="es-ES" baseline="0" dirty="0"/>
              <a:t> estudiado (entre otras) las aplicaciones Photomath, Wolfram Alpha, Mathination y Algebra Touch, por tener todas parte de la funcionalidad buscada: el historial de expresiones.</a:t>
            </a:r>
          </a:p>
          <a:p>
            <a:r>
              <a:rPr lang="es-ES" baseline="0" dirty="0"/>
              <a:t>Click</a:t>
            </a:r>
          </a:p>
          <a:p>
            <a:r>
              <a:rPr lang="es-ES" baseline="0" dirty="0"/>
              <a:t>La primera consiste en una aplicación que mediante la cámara resuelve una expresión matemática de manera automática. Aunque el tipo de expresiones utilizadas van desde simples hasta derivadas o integrales no permite que sea el usuario quien realice la manipulación.</a:t>
            </a:r>
          </a:p>
          <a:p>
            <a:r>
              <a:rPr lang="es-ES" baseline="0" dirty="0"/>
              <a:t>Click</a:t>
            </a:r>
          </a:p>
          <a:p>
            <a:r>
              <a:rPr lang="es-ES" baseline="0" dirty="0"/>
              <a:t>En cuanto a Wolfram Alpha, su versión móvil permite resolver casi cualquier tipo de expresión matemática. Sin embargo, de nuevo el usuario no es quien realiza las acciones, además de que tiene un precio asociado.</a:t>
            </a:r>
          </a:p>
          <a:p>
            <a:r>
              <a:rPr lang="es-ES" baseline="0" dirty="0"/>
              <a:t>Click, Click</a:t>
            </a:r>
          </a:p>
          <a:p>
            <a:r>
              <a:rPr lang="es-ES" baseline="0" dirty="0"/>
              <a:t>Las dos últimas son muy similares. Ambas permiten que sea el usuario quien decida que acción realizar, pero el tipo de expresiones se reduce a ecuaciones lineales y potencias. Además de nuevo tienen un coste asociado.</a:t>
            </a:r>
          </a:p>
          <a:p>
            <a:endParaRPr lang="es-ES" baseline="0"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8</a:t>
            </a:fld>
            <a:endParaRPr lang="es-ES" dirty="0"/>
          </a:p>
        </p:txBody>
      </p:sp>
    </p:spTree>
    <p:extLst>
      <p:ext uri="{BB962C8B-B14F-4D97-AF65-F5344CB8AC3E}">
        <p14:creationId xmlns:p14="http://schemas.microsoft.com/office/powerpoint/2010/main" val="3590961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a:t>
            </a:r>
            <a:r>
              <a:rPr lang="es-ES" baseline="0" dirty="0"/>
              <a:t> esta parte se presenta el proceso de creación del producto desarrollado, seguido de la visualización de un video que sirve como demostración de la aplicación.</a:t>
            </a:r>
            <a:endParaRPr lang="es-ES" dirty="0"/>
          </a:p>
        </p:txBody>
      </p:sp>
      <p:sp>
        <p:nvSpPr>
          <p:cNvPr id="4" name="Marcador de número de diapositiva 3"/>
          <p:cNvSpPr>
            <a:spLocks noGrp="1"/>
          </p:cNvSpPr>
          <p:nvPr>
            <p:ph type="sldNum" sz="quarter" idx="10"/>
          </p:nvPr>
        </p:nvSpPr>
        <p:spPr/>
        <p:txBody>
          <a:bodyPr/>
          <a:lstStyle/>
          <a:p>
            <a:fld id="{2919BA00-310F-4453-AC16-FF9D2280E19F}" type="slidenum">
              <a:rPr lang="es-ES" smtClean="0"/>
              <a:t>9</a:t>
            </a:fld>
            <a:endParaRPr lang="es-ES" dirty="0"/>
          </a:p>
        </p:txBody>
      </p:sp>
    </p:spTree>
    <p:extLst>
      <p:ext uri="{BB962C8B-B14F-4D97-AF65-F5344CB8AC3E}">
        <p14:creationId xmlns:p14="http://schemas.microsoft.com/office/powerpoint/2010/main" val="3886065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rgbClr val="1D587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91985" cy="66484"/>
          </a:xfrm>
          <a:prstGeom prst="rect">
            <a:avLst/>
          </a:prstGeom>
          <a:solidFill>
            <a:srgbClr val="0A486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FBE2FE78-4AEA-46AA-9085-6C4007F64463}" type="datetime1">
              <a:rPr lang="es-ES" smtClean="0"/>
              <a:t>12/07/2016</a:t>
            </a:fld>
            <a:endParaRPr lang="es-E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s-ES" dirty="0"/>
              <a:t>Rodrigo de Blas García</a:t>
            </a:r>
          </a:p>
        </p:txBody>
      </p:sp>
      <p:sp>
        <p:nvSpPr>
          <p:cNvPr id="6" name="Slide Number Placeholder 5"/>
          <p:cNvSpPr>
            <a:spLocks noGrp="1"/>
          </p:cNvSpPr>
          <p:nvPr>
            <p:ph type="sldNum" sz="quarter" idx="12"/>
          </p:nvPr>
        </p:nvSpPr>
        <p:spPr/>
        <p:txBody>
          <a:bodyPr/>
          <a:lstStyle/>
          <a:p>
            <a:fld id="{EF66F12B-2364-477E-9A74-AF221F1DAE43}" type="slidenum">
              <a:rPr lang="es-ES" smtClean="0"/>
              <a:t>‹Nº›</a:t>
            </a:fld>
            <a:endParaRPr lang="es-ES" dirty="0"/>
          </a:p>
        </p:txBody>
      </p:sp>
    </p:spTree>
    <p:extLst>
      <p:ext uri="{BB962C8B-B14F-4D97-AF65-F5344CB8AC3E}">
        <p14:creationId xmlns:p14="http://schemas.microsoft.com/office/powerpoint/2010/main" val="2170796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lang="en-US" dirty="0"/>
            </a:lvl1pPr>
          </a:lstStyle>
          <a:p>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24331D4-6889-4DEA-B993-3A835620D7A3}" type="datetime1">
              <a:rPr lang="es-ES" smtClean="0"/>
              <a:t>12/07/2016</a:t>
            </a:fld>
            <a:endParaRPr lang="es-E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s-ES" dirty="0"/>
              <a:t>Rodrigo de Blas García</a:t>
            </a:r>
          </a:p>
        </p:txBody>
      </p:sp>
      <p:sp>
        <p:nvSpPr>
          <p:cNvPr id="6" name="Slide Number Placeholder 5"/>
          <p:cNvSpPr>
            <a:spLocks noGrp="1"/>
          </p:cNvSpPr>
          <p:nvPr>
            <p:ph type="sldNum" sz="quarter" idx="12"/>
          </p:nvPr>
        </p:nvSpPr>
        <p:spPr>
          <a:xfrm>
            <a:off x="11734800" y="1"/>
            <a:ext cx="414820" cy="274832"/>
          </a:xfrm>
        </p:spPr>
        <p:txBody>
          <a:bodyPr/>
          <a:lstStyle>
            <a:lvl1pPr>
              <a:defRPr sz="1200"/>
            </a:lvl1pPr>
          </a:lstStyle>
          <a:p>
            <a:fld id="{EF66F12B-2364-477E-9A74-AF221F1DAE43}" type="slidenum">
              <a:rPr lang="es-ES" smtClean="0"/>
              <a:pPr/>
              <a:t>‹Nº›</a:t>
            </a:fld>
            <a:endParaRPr lang="es-ES" dirty="0"/>
          </a:p>
        </p:txBody>
      </p:sp>
    </p:spTree>
    <p:extLst>
      <p:ext uri="{BB962C8B-B14F-4D97-AF65-F5344CB8AC3E}">
        <p14:creationId xmlns:p14="http://schemas.microsoft.com/office/powerpoint/2010/main" val="193156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rgbClr val="1D587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91985" cy="66484"/>
          </a:xfrm>
          <a:prstGeom prst="rect">
            <a:avLst/>
          </a:prstGeom>
          <a:solidFill>
            <a:srgbClr val="0A486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rgbClr val="61645E"/>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dirty="0"/>
              <a:t>Editar el estilo de texto del patrón</a:t>
            </a:r>
          </a:p>
        </p:txBody>
      </p:sp>
      <p:sp>
        <p:nvSpPr>
          <p:cNvPr id="4" name="Date Placeholder 3"/>
          <p:cNvSpPr>
            <a:spLocks noGrp="1"/>
          </p:cNvSpPr>
          <p:nvPr>
            <p:ph type="dt" sz="half" idx="10"/>
          </p:nvPr>
        </p:nvSpPr>
        <p:spPr/>
        <p:txBody>
          <a:bodyPr/>
          <a:lstStyle/>
          <a:p>
            <a:fld id="{517EB1DD-0319-4BCD-8081-201AB356E573}" type="datetime1">
              <a:rPr lang="es-ES" smtClean="0"/>
              <a:t>12/07/2016</a:t>
            </a:fld>
            <a:endParaRPr lang="es-E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s-ES" dirty="0"/>
              <a:t>Rodrigo de Blas García</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42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968440"/>
          </a:xfrm>
        </p:spPr>
        <p:txBody>
          <a:bodyPr/>
          <a:lstStyle/>
          <a:p>
            <a:r>
              <a:rPr lang="es-ES" dirty="0"/>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2E67FE6-5A4C-40E7-8EE7-AAD11FB59EEF}" type="datetime1">
              <a:rPr lang="es-ES" smtClean="0"/>
              <a:t>12/07/2016</a:t>
            </a:fld>
            <a:endParaRPr lang="es-ES" dirty="0"/>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r>
              <a:rPr lang="es-ES" dirty="0"/>
              <a:t>Rodrigo de Blas García</a:t>
            </a:r>
          </a:p>
        </p:txBody>
      </p:sp>
      <p:sp>
        <p:nvSpPr>
          <p:cNvPr id="7" name="Slide Number Placeholder 6"/>
          <p:cNvSpPr>
            <a:spLocks noGrp="1"/>
          </p:cNvSpPr>
          <p:nvPr>
            <p:ph type="sldNum" sz="quarter" idx="12"/>
          </p:nvPr>
        </p:nvSpPr>
        <p:spPr/>
        <p:txBody>
          <a:bodyPr/>
          <a:lstStyle/>
          <a:p>
            <a:fld id="{EF66F12B-2364-477E-9A74-AF221F1DAE43}" type="slidenum">
              <a:rPr lang="es-ES" smtClean="0"/>
              <a:t>‹Nº›</a:t>
            </a:fld>
            <a:endParaRPr lang="es-ES" dirty="0"/>
          </a:p>
        </p:txBody>
      </p:sp>
    </p:spTree>
    <p:extLst>
      <p:ext uri="{BB962C8B-B14F-4D97-AF65-F5344CB8AC3E}">
        <p14:creationId xmlns:p14="http://schemas.microsoft.com/office/powerpoint/2010/main" val="808381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935294"/>
          </a:xfrm>
        </p:spPr>
        <p:txBody>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DB35A3A-0DB5-4C31-A242-F1DF7C74E719}" type="datetime1">
              <a:rPr lang="es-ES" smtClean="0"/>
              <a:t>12/07/2016</a:t>
            </a:fld>
            <a:endParaRPr lang="es-ES" dirty="0"/>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r>
              <a:rPr lang="es-ES" dirty="0"/>
              <a:t>Rodrigo de Blas García</a:t>
            </a:r>
          </a:p>
        </p:txBody>
      </p:sp>
      <p:sp>
        <p:nvSpPr>
          <p:cNvPr id="9" name="Slide Number Placeholder 8"/>
          <p:cNvSpPr>
            <a:spLocks noGrp="1"/>
          </p:cNvSpPr>
          <p:nvPr>
            <p:ph type="sldNum" sz="quarter" idx="12"/>
          </p:nvPr>
        </p:nvSpPr>
        <p:spPr/>
        <p:txBody>
          <a:bodyPr/>
          <a:lstStyle/>
          <a:p>
            <a:fld id="{EF66F12B-2364-477E-9A74-AF221F1DAE43}" type="slidenum">
              <a:rPr lang="es-ES" smtClean="0"/>
              <a:t>‹Nº›</a:t>
            </a:fld>
            <a:endParaRPr lang="es-ES" dirty="0"/>
          </a:p>
        </p:txBody>
      </p:sp>
    </p:spTree>
    <p:extLst>
      <p:ext uri="{BB962C8B-B14F-4D97-AF65-F5344CB8AC3E}">
        <p14:creationId xmlns:p14="http://schemas.microsoft.com/office/powerpoint/2010/main" val="1383561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E390C98-75F4-48DC-8CEE-3A3C8AFDAD21}" type="datetime1">
              <a:rPr lang="es-ES" smtClean="0"/>
              <a:t>12/07/2016</a:t>
            </a:fld>
            <a:endParaRPr lang="es-ES" dirty="0"/>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r>
              <a:rPr lang="es-ES" dirty="0"/>
              <a:t>Rodrigo de Blas García</a:t>
            </a:r>
          </a:p>
        </p:txBody>
      </p:sp>
      <p:sp>
        <p:nvSpPr>
          <p:cNvPr id="5" name="Slide Number Placeholder 4"/>
          <p:cNvSpPr>
            <a:spLocks noGrp="1"/>
          </p:cNvSpPr>
          <p:nvPr>
            <p:ph type="sldNum" sz="quarter" idx="12"/>
          </p:nvPr>
        </p:nvSpPr>
        <p:spPr/>
        <p:txBody>
          <a:bodyPr/>
          <a:lstStyle/>
          <a:p>
            <a:fld id="{EF66F12B-2364-477E-9A74-AF221F1DAE43}" type="slidenum">
              <a:rPr lang="es-ES" smtClean="0"/>
              <a:t>‹Nº›</a:t>
            </a:fld>
            <a:endParaRPr lang="es-ES" dirty="0"/>
          </a:p>
        </p:txBody>
      </p:sp>
    </p:spTree>
    <p:extLst>
      <p:ext uri="{BB962C8B-B14F-4D97-AF65-F5344CB8AC3E}">
        <p14:creationId xmlns:p14="http://schemas.microsoft.com/office/powerpoint/2010/main" val="3379777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1" y="6400800"/>
            <a:ext cx="12192000" cy="457200"/>
          </a:xfrm>
          <a:prstGeom prst="rect">
            <a:avLst/>
          </a:prstGeom>
          <a:solidFill>
            <a:srgbClr val="1D587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91985" cy="66484"/>
          </a:xfrm>
          <a:prstGeom prst="rect">
            <a:avLst/>
          </a:prstGeom>
          <a:solidFill>
            <a:srgbClr val="0A486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AFD5B1-4EC3-4A3D-B1A3-DD1F953B1C2D}" type="datetime1">
              <a:rPr lang="es-ES" smtClean="0"/>
              <a:t>12/07/2016</a:t>
            </a:fld>
            <a:endParaRPr lang="es-ES" dirty="0"/>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r>
              <a:rPr lang="es-ES" dirty="0"/>
              <a:t>Rodrigo de Blas García</a:t>
            </a:r>
          </a:p>
        </p:txBody>
      </p:sp>
      <p:sp>
        <p:nvSpPr>
          <p:cNvPr id="9" name="Slide Number Placeholder 8"/>
          <p:cNvSpPr>
            <a:spLocks noGrp="1"/>
          </p:cNvSpPr>
          <p:nvPr>
            <p:ph type="sldNum" sz="quarter" idx="12"/>
          </p:nvPr>
        </p:nvSpPr>
        <p:spPr/>
        <p:txBody>
          <a:bodyPr/>
          <a:lstStyle/>
          <a:p>
            <a:fld id="{EF66F12B-2364-477E-9A74-AF221F1DAE43}" type="slidenum">
              <a:rPr lang="es-ES" smtClean="0"/>
              <a:t>‹Nº›</a:t>
            </a:fld>
            <a:endParaRPr lang="es-ES" dirty="0"/>
          </a:p>
        </p:txBody>
      </p:sp>
    </p:spTree>
    <p:extLst>
      <p:ext uri="{BB962C8B-B14F-4D97-AF65-F5344CB8AC3E}">
        <p14:creationId xmlns:p14="http://schemas.microsoft.com/office/powerpoint/2010/main" val="191685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C65A19CE-468E-4235-869D-FA9F76591A18}" type="datetime1">
              <a:rPr lang="es-ES" smtClean="0"/>
              <a:t>12/07/2016</a:t>
            </a:fld>
            <a:endParaRPr lang="es-E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s-ES" dirty="0"/>
              <a:t>Rodrigo de Blas García</a:t>
            </a:r>
          </a:p>
        </p:txBody>
      </p:sp>
      <p:sp>
        <p:nvSpPr>
          <p:cNvPr id="6" name="Slide Number Placeholder 5"/>
          <p:cNvSpPr>
            <a:spLocks noGrp="1"/>
          </p:cNvSpPr>
          <p:nvPr>
            <p:ph type="sldNum" sz="quarter" idx="12"/>
          </p:nvPr>
        </p:nvSpPr>
        <p:spPr/>
        <p:txBody>
          <a:bodyPr/>
          <a:lstStyle/>
          <a:p>
            <a:fld id="{EF66F12B-2364-477E-9A74-AF221F1DAE43}" type="slidenum">
              <a:rPr lang="es-ES" smtClean="0"/>
              <a:t>‹Nº›</a:t>
            </a:fld>
            <a:endParaRPr lang="es-ES" dirty="0"/>
          </a:p>
        </p:txBody>
      </p:sp>
    </p:spTree>
    <p:extLst>
      <p:ext uri="{BB962C8B-B14F-4D97-AF65-F5344CB8AC3E}">
        <p14:creationId xmlns:p14="http://schemas.microsoft.com/office/powerpoint/2010/main" val="259570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ángulo 8"/>
          <p:cNvSpPr/>
          <p:nvPr userDrawn="1"/>
        </p:nvSpPr>
        <p:spPr>
          <a:xfrm>
            <a:off x="0" y="6459785"/>
            <a:ext cx="12192000" cy="39821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Rectángulo redondeado 11"/>
          <p:cNvSpPr/>
          <p:nvPr userDrawn="1"/>
        </p:nvSpPr>
        <p:spPr>
          <a:xfrm>
            <a:off x="121577" y="1359081"/>
            <a:ext cx="11948845" cy="4962418"/>
          </a:xfrm>
          <a:prstGeom prst="roundRect">
            <a:avLst>
              <a:gd name="adj" fmla="val 2591"/>
            </a:avLst>
          </a:prstGeom>
          <a:solidFill>
            <a:schemeClr val="bg1"/>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t>
            </a:r>
          </a:p>
        </p:txBody>
      </p:sp>
      <p:sp>
        <p:nvSpPr>
          <p:cNvPr id="8" name="Rectángulo 7"/>
          <p:cNvSpPr/>
          <p:nvPr userDrawn="1"/>
        </p:nvSpPr>
        <p:spPr>
          <a:xfrm>
            <a:off x="1" y="0"/>
            <a:ext cx="12192000" cy="1255043"/>
          </a:xfrm>
          <a:prstGeom prst="rect">
            <a:avLst/>
          </a:prstGeom>
          <a:solidFill>
            <a:srgbClr val="1D5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ES" dirty="0"/>
          </a:p>
        </p:txBody>
      </p:sp>
      <p:sp>
        <p:nvSpPr>
          <p:cNvPr id="11" name="Rectángulo 10"/>
          <p:cNvSpPr/>
          <p:nvPr userDrawn="1"/>
        </p:nvSpPr>
        <p:spPr>
          <a:xfrm>
            <a:off x="0" y="-485"/>
            <a:ext cx="12192000" cy="286603"/>
          </a:xfrm>
          <a:prstGeom prst="rect">
            <a:avLst/>
          </a:prstGeom>
          <a:solidFill>
            <a:srgbClr val="0A4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 name="Title Placeholder 1"/>
          <p:cNvSpPr>
            <a:spLocks noGrp="1"/>
          </p:cNvSpPr>
          <p:nvPr>
            <p:ph type="title"/>
          </p:nvPr>
        </p:nvSpPr>
        <p:spPr>
          <a:xfrm>
            <a:off x="1097280" y="286604"/>
            <a:ext cx="10058400" cy="968440"/>
          </a:xfrm>
          <a:prstGeom prst="rect">
            <a:avLst/>
          </a:prstGeom>
        </p:spPr>
        <p:txBody>
          <a:bodyPr vert="horz" lIns="91440" tIns="45720" rIns="91440" bIns="45720" rtlCol="0" anchor="ctr">
            <a:normAutofit/>
          </a:bodyPr>
          <a:lstStyle/>
          <a:p>
            <a:r>
              <a:rPr kumimoji="0" lang="es-ES" sz="3200" b="1" i="0" u="none" strike="noStrike" kern="1200" cap="all" spc="200" normalizeH="0" baseline="0" noProof="0" dirty="0">
                <a:ln>
                  <a:noFill/>
                </a:ln>
                <a:solidFill>
                  <a:srgbClr val="0A486F"/>
                </a:solidFill>
                <a:effectLst/>
                <a:uLnTx/>
                <a:uFillTx/>
                <a:latin typeface="Roboto" panose="02000000000000000000" pitchFamily="2" charset="0"/>
                <a:ea typeface="Roboto" panose="02000000000000000000" pitchFamily="2" charset="0"/>
                <a:cs typeface="+mn-cs"/>
              </a:rPr>
              <a:t>Titulo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05A67AB-F993-4BB0-8BDB-CC72E47E1A67}" type="datetime1">
              <a:rPr lang="es-ES" smtClean="0"/>
              <a:t>12/07/2016</a:t>
            </a:fld>
            <a:endParaRPr lang="es-ES" dirty="0"/>
          </a:p>
        </p:txBody>
      </p:sp>
      <p:sp>
        <p:nvSpPr>
          <p:cNvPr id="6" name="Slide Number Placeholder 5"/>
          <p:cNvSpPr>
            <a:spLocks noGrp="1"/>
          </p:cNvSpPr>
          <p:nvPr>
            <p:ph type="sldNum" sz="quarter" idx="4"/>
          </p:nvPr>
        </p:nvSpPr>
        <p:spPr>
          <a:xfrm>
            <a:off x="11686674" y="1"/>
            <a:ext cx="462946" cy="274832"/>
          </a:xfrm>
          <a:prstGeom prst="rect">
            <a:avLst/>
          </a:prstGeom>
        </p:spPr>
        <p:txBody>
          <a:bodyPr vert="horz" lIns="91440" tIns="45720" rIns="91440" bIns="45720" rtlCol="0" anchor="ctr"/>
          <a:lstStyle>
            <a:lvl1pPr algn="r">
              <a:defRPr sz="1050">
                <a:solidFill>
                  <a:srgbClr val="FFFFFF"/>
                </a:solidFill>
              </a:defRPr>
            </a:lvl1pPr>
          </a:lstStyle>
          <a:p>
            <a:fld id="{EF66F12B-2364-477E-9A74-AF221F1DAE43}" type="slidenum">
              <a:rPr lang="es-ES" smtClean="0"/>
              <a:t>‹Nº›</a:t>
            </a:fld>
            <a:endParaRPr lang="es-ES" dirty="0"/>
          </a:p>
        </p:txBody>
      </p:sp>
      <p:grpSp>
        <p:nvGrpSpPr>
          <p:cNvPr id="7" name="Grupo 6"/>
          <p:cNvGrpSpPr/>
          <p:nvPr userDrawn="1"/>
        </p:nvGrpSpPr>
        <p:grpSpPr>
          <a:xfrm>
            <a:off x="285468" y="609003"/>
            <a:ext cx="526346" cy="323155"/>
            <a:chOff x="232091" y="498631"/>
            <a:chExt cx="526346" cy="323155"/>
          </a:xfrm>
        </p:grpSpPr>
        <p:sp>
          <p:nvSpPr>
            <p:cNvPr id="20" name="Rectángulo 19"/>
            <p:cNvSpPr/>
            <p:nvPr userDrawn="1"/>
          </p:nvSpPr>
          <p:spPr>
            <a:xfrm>
              <a:off x="232091" y="498631"/>
              <a:ext cx="522134" cy="5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p:cNvSpPr/>
            <p:nvPr userDrawn="1"/>
          </p:nvSpPr>
          <p:spPr>
            <a:xfrm>
              <a:off x="236303" y="628149"/>
              <a:ext cx="522134" cy="5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2" name="Rectángulo 21"/>
            <p:cNvSpPr/>
            <p:nvPr userDrawn="1"/>
          </p:nvSpPr>
          <p:spPr>
            <a:xfrm>
              <a:off x="232091" y="766465"/>
              <a:ext cx="522134" cy="5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 name="Imagen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521837" y="-971"/>
            <a:ext cx="275803" cy="275803"/>
          </a:xfrm>
          <a:prstGeom prst="rect">
            <a:avLst/>
          </a:prstGeom>
        </p:spPr>
      </p:pic>
      <p:pic>
        <p:nvPicPr>
          <p:cNvPr id="13" name="Imagen 1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1174349" y="-24998"/>
            <a:ext cx="319208" cy="319208"/>
          </a:xfrm>
          <a:prstGeom prst="rect">
            <a:avLst/>
          </a:prstGeom>
        </p:spPr>
      </p:pic>
      <p:pic>
        <p:nvPicPr>
          <p:cNvPr id="14" name="Imagen 1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752333" y="-25028"/>
            <a:ext cx="347508" cy="347508"/>
          </a:xfrm>
          <a:prstGeom prst="rect">
            <a:avLst/>
          </a:prstGeom>
        </p:spPr>
      </p:pic>
      <p:pic>
        <p:nvPicPr>
          <p:cNvPr id="15" name="Imagen 1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313095" y="-22851"/>
            <a:ext cx="333245" cy="333245"/>
          </a:xfrm>
          <a:prstGeom prst="rect">
            <a:avLst/>
          </a:prstGeom>
        </p:spPr>
      </p:pic>
      <p:sp>
        <p:nvSpPr>
          <p:cNvPr id="19" name="Elipse 2"/>
          <p:cNvSpPr>
            <a:spLocks noChangeAspect="1"/>
          </p:cNvSpPr>
          <p:nvPr userDrawn="1"/>
        </p:nvSpPr>
        <p:spPr>
          <a:xfrm>
            <a:off x="5984471" y="6548819"/>
            <a:ext cx="223054" cy="223054"/>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3" name="Rectángulo 5"/>
          <p:cNvSpPr>
            <a:spLocks noChangeAspect="1"/>
          </p:cNvSpPr>
          <p:nvPr userDrawn="1"/>
        </p:nvSpPr>
        <p:spPr>
          <a:xfrm>
            <a:off x="6842522" y="6548673"/>
            <a:ext cx="223200" cy="223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Triángulo isósceles 6"/>
          <p:cNvSpPr>
            <a:spLocks noChangeAspect="1"/>
          </p:cNvSpPr>
          <p:nvPr userDrawn="1"/>
        </p:nvSpPr>
        <p:spPr>
          <a:xfrm rot="-5400000">
            <a:off x="5126274" y="6548673"/>
            <a:ext cx="223200" cy="223200"/>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478491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0" r:id="rId8"/>
  </p:sldLayoutIdLst>
  <p:hf hdr="0" ftr="0" dt="0"/>
  <p:txStyles>
    <p:titleStyle>
      <a:lvl1pPr algn="l" defTabSz="914400" rtl="0" eaLnBrk="1" latinLnBrk="0" hangingPunct="1">
        <a:lnSpc>
          <a:spcPct val="85000"/>
        </a:lnSpc>
        <a:spcBef>
          <a:spcPct val="0"/>
        </a:spcBef>
        <a:buNone/>
        <a:defRPr lang="en-US" sz="4800" kern="1200" spc="-50" baseline="0" noProof="0" dirty="0">
          <a:solidFill>
            <a:schemeClr val="bg1"/>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gi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066800" y="1591039"/>
            <a:ext cx="10058400" cy="1143000"/>
          </a:xfrm>
        </p:spPr>
        <p:txBody>
          <a:bodyPr>
            <a:normAutofit/>
          </a:bodyPr>
          <a:lstStyle/>
          <a:p>
            <a:r>
              <a:rPr lang="es-ES" sz="3200" b="1" dirty="0">
                <a:solidFill>
                  <a:srgbClr val="0A486F"/>
                </a:solidFill>
                <a:latin typeface="Roboto" panose="02000000000000000000" pitchFamily="2" charset="0"/>
                <a:ea typeface="Roboto" panose="02000000000000000000" pitchFamily="2" charset="0"/>
              </a:rPr>
              <a:t>Interfaz Android para la herramienta CHalkpy</a:t>
            </a:r>
          </a:p>
        </p:txBody>
      </p:sp>
      <p:sp>
        <p:nvSpPr>
          <p:cNvPr id="5" name="CuadroTexto 4"/>
          <p:cNvSpPr txBox="1"/>
          <p:nvPr/>
        </p:nvSpPr>
        <p:spPr>
          <a:xfrm>
            <a:off x="1066800" y="2636935"/>
            <a:ext cx="8650386" cy="461665"/>
          </a:xfrm>
          <a:prstGeom prst="rect">
            <a:avLst/>
          </a:prstGeom>
          <a:noFill/>
        </p:spPr>
        <p:txBody>
          <a:bodyPr wrap="square" rtlCol="0">
            <a:spAutoFit/>
          </a:bodyPr>
          <a:lstStyle/>
          <a:p>
            <a:r>
              <a:rPr lang="es-ES" sz="2400" dirty="0">
                <a:solidFill>
                  <a:srgbClr val="1D587E"/>
                </a:solidFill>
                <a:latin typeface="Roboto" panose="02000000000000000000" pitchFamily="2" charset="0"/>
                <a:ea typeface="Roboto" panose="02000000000000000000" pitchFamily="2" charset="0"/>
              </a:rPr>
              <a:t>Trabajo de Fin de Grado</a:t>
            </a:r>
          </a:p>
        </p:txBody>
      </p:sp>
      <p:sp>
        <p:nvSpPr>
          <p:cNvPr id="6" name="CuadroTexto 5"/>
          <p:cNvSpPr txBox="1"/>
          <p:nvPr/>
        </p:nvSpPr>
        <p:spPr>
          <a:xfrm>
            <a:off x="2256329" y="5057522"/>
            <a:ext cx="7679342" cy="892552"/>
          </a:xfrm>
          <a:prstGeom prst="rect">
            <a:avLst/>
          </a:prstGeom>
          <a:noFill/>
        </p:spPr>
        <p:txBody>
          <a:bodyPr wrap="square" rtlCol="0">
            <a:spAutoFit/>
          </a:bodyPr>
          <a:lstStyle/>
          <a:p>
            <a:pPr algn="ctr"/>
            <a:r>
              <a:rPr lang="es-ES" sz="2000" dirty="0">
                <a:solidFill>
                  <a:schemeClr val="tx1">
                    <a:lumMod val="75000"/>
                    <a:lumOff val="25000"/>
                  </a:schemeClr>
                </a:solidFill>
                <a:latin typeface="Roboto" panose="02000000000000000000" pitchFamily="2" charset="0"/>
                <a:ea typeface="Roboto" panose="02000000000000000000" pitchFamily="2" charset="0"/>
              </a:rPr>
              <a:t>Rodrigo de Blas García</a:t>
            </a:r>
          </a:p>
          <a:p>
            <a:pPr algn="ctr"/>
            <a:r>
              <a:rPr lang="es-ES" sz="1600" dirty="0">
                <a:solidFill>
                  <a:schemeClr val="tx1">
                    <a:lumMod val="75000"/>
                    <a:lumOff val="25000"/>
                  </a:schemeClr>
                </a:solidFill>
                <a:latin typeface="Roboto" panose="02000000000000000000" pitchFamily="2" charset="0"/>
                <a:ea typeface="Roboto" panose="02000000000000000000" pitchFamily="2" charset="0"/>
              </a:rPr>
              <a:t>Tutor: Luis Fernando Lago Fernández</a:t>
            </a:r>
          </a:p>
          <a:p>
            <a:pPr algn="ctr"/>
            <a:r>
              <a:rPr lang="es-ES" sz="1600" dirty="0">
                <a:solidFill>
                  <a:schemeClr val="tx1">
                    <a:lumMod val="75000"/>
                    <a:lumOff val="25000"/>
                  </a:schemeClr>
                </a:solidFill>
                <a:latin typeface="Roboto" panose="02000000000000000000" pitchFamily="2" charset="0"/>
                <a:ea typeface="Roboto" panose="02000000000000000000" pitchFamily="2" charset="0"/>
              </a:rPr>
              <a:t>Julio 2016</a:t>
            </a:r>
          </a:p>
        </p:txBody>
      </p:sp>
      <p:pic>
        <p:nvPicPr>
          <p:cNvPr id="1026" name="Picture 2" descr="https://www.uam.es/otros/masterAL/LOGO_UAM.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5575" y="3373320"/>
            <a:ext cx="2289475" cy="14094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eps.uam.es/nueva_web/intranet/g/LOGO-EPSw/Variantes_Aceptadas/Con%20Texto%20en%20una%20Linea/GIF%20calidad%20web/Color/Logo-ConTextoEnUnaLinea-96-8x8.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1233" y="3471635"/>
            <a:ext cx="2539071" cy="122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829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a:t>Paso a paso: Ciclo de Vida</a:t>
            </a:r>
          </a:p>
        </p:txBody>
      </p:sp>
      <p:sp>
        <p:nvSpPr>
          <p:cNvPr id="4" name="Marcador de número de diapositiva 3"/>
          <p:cNvSpPr>
            <a:spLocks noGrp="1"/>
          </p:cNvSpPr>
          <p:nvPr>
            <p:ph type="sldNum" sz="quarter" idx="12"/>
          </p:nvPr>
        </p:nvSpPr>
        <p:spPr/>
        <p:txBody>
          <a:bodyPr/>
          <a:lstStyle/>
          <a:p>
            <a:fld id="{EF66F12B-2364-477E-9A74-AF221F1DAE43}" type="slidenum">
              <a:rPr lang="es-ES" smtClean="0"/>
              <a:t>10</a:t>
            </a:fld>
            <a:endParaRPr lang="es-ES" dirty="0"/>
          </a:p>
        </p:txBody>
      </p:sp>
      <p:pic>
        <p:nvPicPr>
          <p:cNvPr id="7170" name="Picture 2" descr="http://richardgracia.com/img/scrum-proceso.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6963" y="1860488"/>
            <a:ext cx="10058400" cy="3994275"/>
          </a:xfrm>
          <a:prstGeom prst="rect">
            <a:avLst/>
          </a:prstGeom>
          <a:noFill/>
          <a:extLst>
            <a:ext uri="{909E8E84-426E-40DD-AFC4-6F175D3DCCD1}">
              <a14:hiddenFill xmlns:a14="http://schemas.microsoft.com/office/drawing/2010/main">
                <a:solidFill>
                  <a:srgbClr val="FFFFFF"/>
                </a:solidFill>
              </a14:hiddenFill>
            </a:ext>
          </a:extLst>
        </p:spPr>
      </p:pic>
      <p:sp>
        <p:nvSpPr>
          <p:cNvPr id="5" name="Elipse 4"/>
          <p:cNvSpPr/>
          <p:nvPr/>
        </p:nvSpPr>
        <p:spPr>
          <a:xfrm>
            <a:off x="6627377" y="3584772"/>
            <a:ext cx="1367554" cy="113288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Elipse 5"/>
          <p:cNvSpPr/>
          <p:nvPr/>
        </p:nvSpPr>
        <p:spPr>
          <a:xfrm>
            <a:off x="6627377" y="2063469"/>
            <a:ext cx="477430" cy="48552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Elipse 8"/>
          <p:cNvSpPr/>
          <p:nvPr/>
        </p:nvSpPr>
        <p:spPr>
          <a:xfrm>
            <a:off x="6779777" y="2290825"/>
            <a:ext cx="477430" cy="2581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p:cNvSpPr/>
          <p:nvPr/>
        </p:nvSpPr>
        <p:spPr>
          <a:xfrm>
            <a:off x="3932729" y="5502584"/>
            <a:ext cx="1626499" cy="250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p:cNvSpPr/>
          <p:nvPr/>
        </p:nvSpPr>
        <p:spPr>
          <a:xfrm>
            <a:off x="8779858" y="4361607"/>
            <a:ext cx="2249586" cy="6069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2" name="Rectángulo 11"/>
          <p:cNvSpPr/>
          <p:nvPr/>
        </p:nvSpPr>
        <p:spPr>
          <a:xfrm>
            <a:off x="1180088" y="2116456"/>
            <a:ext cx="2249586" cy="59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p:cNvSpPr txBox="1"/>
          <p:nvPr/>
        </p:nvSpPr>
        <p:spPr>
          <a:xfrm>
            <a:off x="6583545" y="3783218"/>
            <a:ext cx="1455218" cy="461665"/>
          </a:xfrm>
          <a:prstGeom prst="rect">
            <a:avLst/>
          </a:prstGeom>
          <a:noFill/>
        </p:spPr>
        <p:txBody>
          <a:bodyPr wrap="square" rtlCol="0">
            <a:spAutoFit/>
          </a:bodyPr>
          <a:lstStyle/>
          <a:p>
            <a:r>
              <a:rPr lang="es-ES" sz="2400" dirty="0"/>
              <a:t>Iteración</a:t>
            </a:r>
          </a:p>
        </p:txBody>
      </p:sp>
      <p:sp>
        <p:nvSpPr>
          <p:cNvPr id="14" name="CuadroTexto 13"/>
          <p:cNvSpPr txBox="1"/>
          <p:nvPr/>
        </p:nvSpPr>
        <p:spPr>
          <a:xfrm>
            <a:off x="6156691" y="1519548"/>
            <a:ext cx="1838240" cy="369332"/>
          </a:xfrm>
          <a:prstGeom prst="rect">
            <a:avLst/>
          </a:prstGeom>
          <a:noFill/>
        </p:spPr>
        <p:txBody>
          <a:bodyPr wrap="square" rtlCol="0">
            <a:spAutoFit/>
          </a:bodyPr>
          <a:lstStyle/>
          <a:p>
            <a:r>
              <a:rPr lang="es-ES" dirty="0"/>
              <a:t>Refactorización</a:t>
            </a:r>
          </a:p>
        </p:txBody>
      </p:sp>
      <p:sp>
        <p:nvSpPr>
          <p:cNvPr id="15" name="CuadroTexto 14"/>
          <p:cNvSpPr txBox="1"/>
          <p:nvPr/>
        </p:nvSpPr>
        <p:spPr>
          <a:xfrm>
            <a:off x="9264032" y="4341892"/>
            <a:ext cx="1697121" cy="646331"/>
          </a:xfrm>
          <a:prstGeom prst="rect">
            <a:avLst/>
          </a:prstGeom>
          <a:noFill/>
        </p:spPr>
        <p:txBody>
          <a:bodyPr wrap="square" rtlCol="0">
            <a:spAutoFit/>
          </a:bodyPr>
          <a:lstStyle/>
          <a:p>
            <a:pPr algn="ctr"/>
            <a:r>
              <a:rPr lang="es-ES" dirty="0"/>
              <a:t>Incremento de funcionalidad</a:t>
            </a:r>
          </a:p>
        </p:txBody>
      </p:sp>
      <p:sp>
        <p:nvSpPr>
          <p:cNvPr id="16" name="CuadroTexto 15"/>
          <p:cNvSpPr txBox="1"/>
          <p:nvPr/>
        </p:nvSpPr>
        <p:spPr>
          <a:xfrm>
            <a:off x="3763379" y="4353201"/>
            <a:ext cx="1865889" cy="646331"/>
          </a:xfrm>
          <a:prstGeom prst="rect">
            <a:avLst/>
          </a:prstGeom>
          <a:noFill/>
        </p:spPr>
        <p:txBody>
          <a:bodyPr wrap="square" rtlCol="0">
            <a:spAutoFit/>
          </a:bodyPr>
          <a:lstStyle/>
          <a:p>
            <a:pPr algn="ctr"/>
            <a:r>
              <a:rPr lang="es-ES" dirty="0"/>
              <a:t>Funcionalidad a implementar</a:t>
            </a:r>
          </a:p>
        </p:txBody>
      </p:sp>
      <p:sp>
        <p:nvSpPr>
          <p:cNvPr id="17" name="CuadroTexto 16"/>
          <p:cNvSpPr txBox="1"/>
          <p:nvPr/>
        </p:nvSpPr>
        <p:spPr>
          <a:xfrm>
            <a:off x="1096963" y="1967659"/>
            <a:ext cx="1865889" cy="646331"/>
          </a:xfrm>
          <a:prstGeom prst="rect">
            <a:avLst/>
          </a:prstGeom>
          <a:noFill/>
        </p:spPr>
        <p:txBody>
          <a:bodyPr wrap="square" rtlCol="0">
            <a:spAutoFit/>
          </a:bodyPr>
          <a:lstStyle/>
          <a:p>
            <a:pPr algn="ctr"/>
            <a:r>
              <a:rPr lang="es-ES" dirty="0"/>
              <a:t>Funcionalidad total</a:t>
            </a:r>
          </a:p>
        </p:txBody>
      </p:sp>
    </p:spTree>
    <p:extLst>
      <p:ext uri="{BB962C8B-B14F-4D97-AF65-F5344CB8AC3E}">
        <p14:creationId xmlns:p14="http://schemas.microsoft.com/office/powerpoint/2010/main" val="1795375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975755"/>
          </a:xfrm>
        </p:spPr>
        <p:txBody>
          <a:bodyPr>
            <a:normAutofit/>
          </a:bodyPr>
          <a:lstStyle/>
          <a:p>
            <a:r>
              <a:rPr lang="es-ES" sz="4400" dirty="0"/>
              <a:t>Paso a paso: Arquitectura</a:t>
            </a:r>
          </a:p>
        </p:txBody>
      </p:sp>
      <p:sp>
        <p:nvSpPr>
          <p:cNvPr id="4" name="Marcador de texto 3"/>
          <p:cNvSpPr>
            <a:spLocks noGrp="1"/>
          </p:cNvSpPr>
          <p:nvPr>
            <p:ph type="body" idx="1"/>
          </p:nvPr>
        </p:nvSpPr>
        <p:spPr>
          <a:xfrm>
            <a:off x="948387" y="1846052"/>
            <a:ext cx="5235546" cy="736282"/>
          </a:xfrm>
        </p:spPr>
        <p:txBody>
          <a:bodyPr>
            <a:noAutofit/>
          </a:bodyPr>
          <a:lstStyle/>
          <a:p>
            <a:pPr algn="ctr"/>
            <a:r>
              <a:rPr lang="es-ES" sz="2400" dirty="0"/>
              <a:t>MVC (Model-View-Controller)</a:t>
            </a:r>
          </a:p>
        </p:txBody>
      </p:sp>
      <p:sp>
        <p:nvSpPr>
          <p:cNvPr id="3" name="Marcador de contenido 2"/>
          <p:cNvSpPr>
            <a:spLocks noGrp="1"/>
          </p:cNvSpPr>
          <p:nvPr>
            <p:ph sz="half" idx="2"/>
          </p:nvPr>
        </p:nvSpPr>
        <p:spPr/>
        <p:txBody>
          <a:bodyPr>
            <a:normAutofit/>
          </a:bodyPr>
          <a:lstStyle/>
          <a:p>
            <a:pPr>
              <a:buFont typeface="Courier New" panose="02070309020205020404" pitchFamily="49" charset="0"/>
              <a:buChar char="o"/>
            </a:pPr>
            <a:r>
              <a:rPr lang="es-ES" sz="2400" dirty="0"/>
              <a:t>Modelo: </a:t>
            </a:r>
            <a:r>
              <a:rPr lang="es-ES" sz="2400" dirty="0">
                <a:solidFill>
                  <a:schemeClr val="accent2">
                    <a:lumMod val="60000"/>
                    <a:lumOff val="40000"/>
                  </a:schemeClr>
                </a:solidFill>
              </a:rPr>
              <a:t>datos</a:t>
            </a:r>
            <a:r>
              <a:rPr lang="es-ES" sz="2400" dirty="0"/>
              <a:t> de la aplicación</a:t>
            </a:r>
          </a:p>
          <a:p>
            <a:pPr lvl="1">
              <a:buFont typeface="Courier New" panose="02070309020205020404" pitchFamily="49" charset="0"/>
              <a:buChar char="o"/>
            </a:pPr>
            <a:r>
              <a:rPr lang="es-ES" sz="2200" dirty="0"/>
              <a:t> Almacenamiento de información</a:t>
            </a:r>
          </a:p>
          <a:p>
            <a:pPr>
              <a:buFont typeface="Courier New" panose="02070309020205020404" pitchFamily="49" charset="0"/>
              <a:buChar char="o"/>
            </a:pPr>
            <a:r>
              <a:rPr lang="es-ES" sz="2400" dirty="0"/>
              <a:t> Vista: </a:t>
            </a:r>
            <a:r>
              <a:rPr lang="es-ES" sz="2400" dirty="0">
                <a:solidFill>
                  <a:schemeClr val="accent2">
                    <a:lumMod val="60000"/>
                    <a:lumOff val="40000"/>
                  </a:schemeClr>
                </a:solidFill>
              </a:rPr>
              <a:t>GUI</a:t>
            </a:r>
            <a:r>
              <a:rPr lang="es-ES" sz="2400" dirty="0"/>
              <a:t> de la aplicación</a:t>
            </a:r>
          </a:p>
          <a:p>
            <a:pPr lvl="1">
              <a:buFont typeface="Courier New" panose="02070309020205020404" pitchFamily="49" charset="0"/>
              <a:buChar char="o"/>
            </a:pPr>
            <a:r>
              <a:rPr lang="es-ES" sz="2200" dirty="0"/>
              <a:t> Visualización de los datos</a:t>
            </a:r>
          </a:p>
          <a:p>
            <a:pPr>
              <a:buFont typeface="Courier New" panose="02070309020205020404" pitchFamily="49" charset="0"/>
              <a:buChar char="o"/>
            </a:pPr>
            <a:r>
              <a:rPr lang="es-ES" sz="2400" dirty="0"/>
              <a:t> Controlador: gestión del flujo</a:t>
            </a:r>
          </a:p>
          <a:p>
            <a:pPr lvl="1">
              <a:buFont typeface="Courier New" panose="02070309020205020404" pitchFamily="49" charset="0"/>
              <a:buChar char="o"/>
            </a:pPr>
            <a:r>
              <a:rPr lang="es-ES" sz="2200" dirty="0"/>
              <a:t> Actualización de vista y datos</a:t>
            </a:r>
          </a:p>
          <a:p>
            <a:pPr lvl="1">
              <a:buFont typeface="Courier New" panose="02070309020205020404" pitchFamily="49" charset="0"/>
              <a:buChar char="o"/>
            </a:pPr>
            <a:r>
              <a:rPr lang="es-ES" sz="2200" dirty="0"/>
              <a:t> Ejecución de </a:t>
            </a:r>
            <a:r>
              <a:rPr lang="es-ES" sz="2200" dirty="0">
                <a:solidFill>
                  <a:schemeClr val="accent2">
                    <a:lumMod val="60000"/>
                    <a:lumOff val="40000"/>
                  </a:schemeClr>
                </a:solidFill>
              </a:rPr>
              <a:t>acción del usuario</a:t>
            </a:r>
          </a:p>
        </p:txBody>
      </p:sp>
      <p:pic>
        <p:nvPicPr>
          <p:cNvPr id="12" name="Marcador de contenido 1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43381" y="2214193"/>
            <a:ext cx="4669101" cy="2934451"/>
          </a:xfrm>
        </p:spPr>
      </p:pic>
      <p:sp>
        <p:nvSpPr>
          <p:cNvPr id="5" name="Marcador de número de diapositiva 4"/>
          <p:cNvSpPr>
            <a:spLocks noGrp="1"/>
          </p:cNvSpPr>
          <p:nvPr>
            <p:ph type="sldNum" sz="quarter" idx="12"/>
          </p:nvPr>
        </p:nvSpPr>
        <p:spPr/>
        <p:txBody>
          <a:bodyPr/>
          <a:lstStyle/>
          <a:p>
            <a:fld id="{EF66F12B-2364-477E-9A74-AF221F1DAE43}" type="slidenum">
              <a:rPr lang="es-ES" smtClean="0"/>
              <a:t>11</a:t>
            </a:fld>
            <a:endParaRPr lang="es-ES" dirty="0"/>
          </a:p>
        </p:txBody>
      </p:sp>
    </p:spTree>
    <p:extLst>
      <p:ext uri="{BB962C8B-B14F-4D97-AF65-F5344CB8AC3E}">
        <p14:creationId xmlns:p14="http://schemas.microsoft.com/office/powerpoint/2010/main" val="25638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56570"/>
          </a:xfrm>
        </p:spPr>
        <p:txBody>
          <a:bodyPr>
            <a:normAutofit/>
          </a:bodyPr>
          <a:lstStyle/>
          <a:p>
            <a:r>
              <a:rPr lang="es-ES" sz="4400" dirty="0"/>
              <a:t>Paso a paso: Modelo</a:t>
            </a:r>
          </a:p>
        </p:txBody>
      </p:sp>
      <p:sp>
        <p:nvSpPr>
          <p:cNvPr id="8" name="Marcador de texto 7"/>
          <p:cNvSpPr>
            <a:spLocks noGrp="1"/>
          </p:cNvSpPr>
          <p:nvPr>
            <p:ph type="body" idx="1"/>
          </p:nvPr>
        </p:nvSpPr>
        <p:spPr/>
        <p:txBody>
          <a:bodyPr/>
          <a:lstStyle/>
          <a:p>
            <a:pPr algn="ctr"/>
            <a:r>
              <a:rPr lang="es-ES" dirty="0"/>
              <a:t>Conexión con el CAS</a:t>
            </a:r>
          </a:p>
        </p:txBody>
      </p:sp>
      <p:sp>
        <p:nvSpPr>
          <p:cNvPr id="9" name="Marcador de texto 8"/>
          <p:cNvSpPr>
            <a:spLocks noGrp="1"/>
          </p:cNvSpPr>
          <p:nvPr>
            <p:ph type="body" sz="quarter" idx="3"/>
          </p:nvPr>
        </p:nvSpPr>
        <p:spPr/>
        <p:txBody>
          <a:bodyPr/>
          <a:lstStyle/>
          <a:p>
            <a:pPr algn="ctr"/>
            <a:r>
              <a:rPr lang="es-ES" dirty="0"/>
              <a:t>Histórico de Expresiones</a:t>
            </a:r>
          </a:p>
        </p:txBody>
      </p:sp>
      <p:sp>
        <p:nvSpPr>
          <p:cNvPr id="5" name="Marcador de número de diapositiva 4"/>
          <p:cNvSpPr>
            <a:spLocks noGrp="1"/>
          </p:cNvSpPr>
          <p:nvPr>
            <p:ph type="sldNum" sz="quarter" idx="12"/>
          </p:nvPr>
        </p:nvSpPr>
        <p:spPr/>
        <p:txBody>
          <a:bodyPr/>
          <a:lstStyle/>
          <a:p>
            <a:fld id="{EF66F12B-2364-477E-9A74-AF221F1DAE43}" type="slidenum">
              <a:rPr lang="es-ES" smtClean="0"/>
              <a:t>12</a:t>
            </a:fld>
            <a:endParaRPr lang="es-ES" dirty="0"/>
          </a:p>
        </p:txBody>
      </p:sp>
      <p:pic>
        <p:nvPicPr>
          <p:cNvPr id="11" name="Marcador de contenido 10"/>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23776" y="2582863"/>
            <a:ext cx="2126048" cy="3378200"/>
          </a:xfrm>
        </p:spPr>
      </p:pic>
      <p:pic>
        <p:nvPicPr>
          <p:cNvPr id="7" name="Marcador de contenido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2496773" y="2582863"/>
            <a:ext cx="2139091" cy="3378200"/>
          </a:xfrm>
        </p:spPr>
      </p:pic>
    </p:spTree>
    <p:extLst>
      <p:ext uri="{BB962C8B-B14F-4D97-AF65-F5344CB8AC3E}">
        <p14:creationId xmlns:p14="http://schemas.microsoft.com/office/powerpoint/2010/main" val="270827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56570"/>
          </a:xfrm>
        </p:spPr>
        <p:txBody>
          <a:bodyPr>
            <a:normAutofit/>
          </a:bodyPr>
          <a:lstStyle/>
          <a:p>
            <a:r>
              <a:rPr lang="es-ES" sz="4400" dirty="0"/>
              <a:t>Paso a paso: Vista</a:t>
            </a:r>
          </a:p>
        </p:txBody>
      </p:sp>
      <p:sp>
        <p:nvSpPr>
          <p:cNvPr id="8" name="Marcador de texto 7"/>
          <p:cNvSpPr>
            <a:spLocks noGrp="1"/>
          </p:cNvSpPr>
          <p:nvPr>
            <p:ph type="body" idx="1"/>
          </p:nvPr>
        </p:nvSpPr>
        <p:spPr/>
        <p:txBody>
          <a:bodyPr/>
          <a:lstStyle/>
          <a:p>
            <a:pPr algn="ctr"/>
            <a:r>
              <a:rPr lang="es-ES" dirty="0"/>
              <a:t>Componentes Interfaz Gráfica</a:t>
            </a:r>
          </a:p>
        </p:txBody>
      </p:sp>
      <p:pic>
        <p:nvPicPr>
          <p:cNvPr id="4" name="Marcador de contenido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96963" y="2825075"/>
            <a:ext cx="4938712" cy="2893776"/>
          </a:xfrm>
        </p:spPr>
      </p:pic>
      <p:sp>
        <p:nvSpPr>
          <p:cNvPr id="9" name="Marcador de texto 8"/>
          <p:cNvSpPr>
            <a:spLocks noGrp="1"/>
          </p:cNvSpPr>
          <p:nvPr>
            <p:ph type="body" sz="quarter" idx="3"/>
          </p:nvPr>
        </p:nvSpPr>
        <p:spPr/>
        <p:txBody>
          <a:bodyPr/>
          <a:lstStyle/>
          <a:p>
            <a:pPr algn="ctr"/>
            <a:r>
              <a:rPr lang="es-ES" dirty="0"/>
              <a:t>Vista de Expresión</a:t>
            </a:r>
          </a:p>
        </p:txBody>
      </p:sp>
      <p:sp>
        <p:nvSpPr>
          <p:cNvPr id="5" name="Marcador de número de diapositiva 4"/>
          <p:cNvSpPr>
            <a:spLocks noGrp="1"/>
          </p:cNvSpPr>
          <p:nvPr>
            <p:ph type="sldNum" sz="quarter" idx="12"/>
          </p:nvPr>
        </p:nvSpPr>
        <p:spPr/>
        <p:txBody>
          <a:bodyPr/>
          <a:lstStyle/>
          <a:p>
            <a:fld id="{EF66F12B-2364-477E-9A74-AF221F1DAE43}" type="slidenum">
              <a:rPr lang="es-ES" smtClean="0"/>
              <a:t>13</a:t>
            </a:fld>
            <a:endParaRPr lang="es-ES" dirty="0"/>
          </a:p>
        </p:txBody>
      </p:sp>
      <p:pic>
        <p:nvPicPr>
          <p:cNvPr id="11" name="0 Imagen"/>
          <p:cNvPicPr>
            <a:picLocks noGrp="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6218555" y="3710356"/>
            <a:ext cx="4937125" cy="999923"/>
          </a:xfrm>
          <a:prstGeom prst="rect">
            <a:avLst/>
          </a:prstGeom>
        </p:spPr>
      </p:pic>
    </p:spTree>
    <p:extLst>
      <p:ext uri="{BB962C8B-B14F-4D97-AF65-F5344CB8AC3E}">
        <p14:creationId xmlns:p14="http://schemas.microsoft.com/office/powerpoint/2010/main" val="327063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a:t>Paso a paso: Controlador</a:t>
            </a:r>
          </a:p>
        </p:txBody>
      </p:sp>
      <p:sp>
        <p:nvSpPr>
          <p:cNvPr id="8" name="Marcador de texto 7"/>
          <p:cNvSpPr>
            <a:spLocks noGrp="1"/>
          </p:cNvSpPr>
          <p:nvPr>
            <p:ph type="body" idx="1"/>
          </p:nvPr>
        </p:nvSpPr>
        <p:spPr>
          <a:xfrm>
            <a:off x="6216968" y="1863304"/>
            <a:ext cx="4937760" cy="736282"/>
          </a:xfrm>
        </p:spPr>
        <p:txBody>
          <a:bodyPr>
            <a:normAutofit/>
          </a:bodyPr>
          <a:lstStyle/>
          <a:p>
            <a:pPr algn="ctr"/>
            <a:r>
              <a:rPr lang="es-ES" dirty="0"/>
              <a:t>Acciones sobre Expresión</a:t>
            </a:r>
          </a:p>
        </p:txBody>
      </p:sp>
      <p:pic>
        <p:nvPicPr>
          <p:cNvPr id="4" name="Marcador de contenido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54663" y="2599586"/>
            <a:ext cx="4120890" cy="3402772"/>
          </a:xfrm>
        </p:spPr>
      </p:pic>
      <p:sp>
        <p:nvSpPr>
          <p:cNvPr id="3" name="Marcador de texto 2"/>
          <p:cNvSpPr>
            <a:spLocks noGrp="1"/>
          </p:cNvSpPr>
          <p:nvPr>
            <p:ph type="body" sz="quarter" idx="3"/>
          </p:nvPr>
        </p:nvSpPr>
        <p:spPr>
          <a:xfrm>
            <a:off x="1097280" y="1863304"/>
            <a:ext cx="4937760" cy="736282"/>
          </a:xfrm>
        </p:spPr>
        <p:txBody>
          <a:bodyPr/>
          <a:lstStyle/>
          <a:p>
            <a:pPr algn="ctr"/>
            <a:r>
              <a:rPr lang="es-ES" dirty="0"/>
              <a:t>Navegación y Pantallas</a:t>
            </a:r>
          </a:p>
        </p:txBody>
      </p:sp>
      <p:pic>
        <p:nvPicPr>
          <p:cNvPr id="7" name="Marcador de contenido 6"/>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820678" y="2975430"/>
            <a:ext cx="5490963" cy="1939594"/>
          </a:xfrm>
        </p:spPr>
      </p:pic>
      <p:sp>
        <p:nvSpPr>
          <p:cNvPr id="5" name="Marcador de número de diapositiva 4"/>
          <p:cNvSpPr>
            <a:spLocks noGrp="1"/>
          </p:cNvSpPr>
          <p:nvPr>
            <p:ph type="sldNum" sz="quarter" idx="12"/>
          </p:nvPr>
        </p:nvSpPr>
        <p:spPr/>
        <p:txBody>
          <a:bodyPr/>
          <a:lstStyle/>
          <a:p>
            <a:fld id="{EF66F12B-2364-477E-9A74-AF221F1DAE43}" type="slidenum">
              <a:rPr lang="es-ES" smtClean="0"/>
              <a:t>14</a:t>
            </a:fld>
            <a:endParaRPr lang="es-ES" dirty="0"/>
          </a:p>
        </p:txBody>
      </p:sp>
    </p:spTree>
    <p:extLst>
      <p:ext uri="{BB962C8B-B14F-4D97-AF65-F5344CB8AC3E}">
        <p14:creationId xmlns:p14="http://schemas.microsoft.com/office/powerpoint/2010/main" val="6860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a:t>Demo</a:t>
            </a:r>
          </a:p>
        </p:txBody>
      </p:sp>
      <p:sp>
        <p:nvSpPr>
          <p:cNvPr id="4" name="Marcador de número de diapositiva 3"/>
          <p:cNvSpPr>
            <a:spLocks noGrp="1"/>
          </p:cNvSpPr>
          <p:nvPr>
            <p:ph type="sldNum" sz="quarter" idx="12"/>
          </p:nvPr>
        </p:nvSpPr>
        <p:spPr/>
        <p:txBody>
          <a:bodyPr/>
          <a:lstStyle/>
          <a:p>
            <a:fld id="{EF66F12B-2364-477E-9A74-AF221F1DAE43}" type="slidenum">
              <a:rPr lang="es-ES" smtClean="0"/>
              <a:t>15</a:t>
            </a:fld>
            <a:endParaRPr lang="es-ES" dirty="0"/>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56" y="-40663"/>
            <a:ext cx="360500" cy="360500"/>
          </a:xfrm>
          <a:prstGeom prst="rect">
            <a:avLst/>
          </a:prstGeom>
        </p:spPr>
      </p:pic>
      <p:pic>
        <p:nvPicPr>
          <p:cNvPr id="7" name="video_demo_chalkpy.avi">
            <a:hlinkClick r:id="" action="ppaction://media"/>
          </p:cNvPr>
          <p:cNvPicPr>
            <a:picLocks noGrp="1" noChangeAspect="1"/>
          </p:cNvPicPr>
          <p:nvPr>
            <p:ph idx="1"/>
            <a:videoFile r:link="rId1"/>
            <p:extLst>
              <p:ext uri="{DAA4B4D4-6D71-4841-9C94-3DE7FCFB9230}">
                <p14:media xmlns:p14="http://schemas.microsoft.com/office/powerpoint/2010/main" r:embed="rId2">
                  <p14:trim st="8328"/>
                </p14:media>
              </p:ext>
            </p:extLst>
          </p:nvPr>
        </p:nvPicPr>
        <p:blipFill>
          <a:blip r:embed="rId6"/>
          <a:stretch>
            <a:fillRect/>
          </a:stretch>
        </p:blipFill>
        <p:spPr>
          <a:xfrm>
            <a:off x="2120229" y="1548224"/>
            <a:ext cx="7969128" cy="4482524"/>
          </a:xfrm>
          <a:prstGeom prst="rect">
            <a:avLst/>
          </a:prstGeom>
          <a:ln>
            <a:noFill/>
          </a:ln>
          <a:effectLst>
            <a:outerShdw blurRad="292100" dist="139700" dir="2700000" algn="tl" rotWithShape="0">
              <a:srgbClr val="333333">
                <a:alpha val="65000"/>
              </a:srgbClr>
            </a:outerShdw>
          </a:effectLst>
        </p:spPr>
      </p:pic>
      <p:graphicFrame>
        <p:nvGraphicFramePr>
          <p:cNvPr id="6" name="Tabla 5"/>
          <p:cNvGraphicFramePr>
            <a:graphicFrameLocks noGrp="1"/>
          </p:cNvGraphicFramePr>
          <p:nvPr>
            <p:extLst>
              <p:ext uri="{D42A27DB-BD31-4B8C-83A1-F6EECF244321}">
                <p14:modId xmlns:p14="http://schemas.microsoft.com/office/powerpoint/2010/main" val="2480647943"/>
              </p:ext>
            </p:extLst>
          </p:nvPr>
        </p:nvGraphicFramePr>
        <p:xfrm>
          <a:off x="2062479" y="4696581"/>
          <a:ext cx="8128002" cy="518160"/>
        </p:xfrm>
        <a:graphic>
          <a:graphicData uri="http://schemas.openxmlformats.org/drawingml/2006/table">
            <a:tbl>
              <a:tblPr bandRow="1">
                <a:tableStyleId>{21E4AEA4-8DFA-4A89-87EB-49C32662AFE0}</a:tableStyleId>
              </a:tblPr>
              <a:tblGrid>
                <a:gridCol w="1485393">
                  <a:extLst>
                    <a:ext uri="{9D8B030D-6E8A-4147-A177-3AD203B41FA5}">
                      <a16:colId xmlns:a16="http://schemas.microsoft.com/office/drawing/2014/main" val="1949116391"/>
                    </a:ext>
                  </a:extLst>
                </a:gridCol>
                <a:gridCol w="1223941">
                  <a:extLst>
                    <a:ext uri="{9D8B030D-6E8A-4147-A177-3AD203B41FA5}">
                      <a16:colId xmlns:a16="http://schemas.microsoft.com/office/drawing/2014/main" val="3751889189"/>
                    </a:ext>
                  </a:extLst>
                </a:gridCol>
                <a:gridCol w="1244939">
                  <a:extLst>
                    <a:ext uri="{9D8B030D-6E8A-4147-A177-3AD203B41FA5}">
                      <a16:colId xmlns:a16="http://schemas.microsoft.com/office/drawing/2014/main" val="239087029"/>
                    </a:ext>
                  </a:extLst>
                </a:gridCol>
                <a:gridCol w="1464395">
                  <a:extLst>
                    <a:ext uri="{9D8B030D-6E8A-4147-A177-3AD203B41FA5}">
                      <a16:colId xmlns:a16="http://schemas.microsoft.com/office/drawing/2014/main" val="166584000"/>
                    </a:ext>
                  </a:extLst>
                </a:gridCol>
                <a:gridCol w="1132501">
                  <a:extLst>
                    <a:ext uri="{9D8B030D-6E8A-4147-A177-3AD203B41FA5}">
                      <a16:colId xmlns:a16="http://schemas.microsoft.com/office/drawing/2014/main" val="2020458105"/>
                    </a:ext>
                  </a:extLst>
                </a:gridCol>
                <a:gridCol w="1576833">
                  <a:extLst>
                    <a:ext uri="{9D8B030D-6E8A-4147-A177-3AD203B41FA5}">
                      <a16:colId xmlns:a16="http://schemas.microsoft.com/office/drawing/2014/main" val="1354143165"/>
                    </a:ext>
                  </a:extLst>
                </a:gridCol>
              </a:tblGrid>
              <a:tr h="370840">
                <a:tc>
                  <a:txBody>
                    <a:bodyPr/>
                    <a:lstStyle/>
                    <a:p>
                      <a:pPr algn="ctr"/>
                      <a:r>
                        <a:rPr lang="es-ES" sz="1400" b="1" dirty="0"/>
                        <a:t>Cambiar Lado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tint val="40000"/>
                        <a:alpha val="0"/>
                      </a:schemeClr>
                    </a:solidFill>
                  </a:tcPr>
                </a:tc>
                <a:tc>
                  <a:txBody>
                    <a:bodyPr/>
                    <a:lstStyle/>
                    <a:p>
                      <a:pPr algn="ctr"/>
                      <a:r>
                        <a:rPr lang="es-ES" sz="1400" b="1" dirty="0"/>
                        <a:t>Conmutar </a:t>
                      </a:r>
                      <a:r>
                        <a:rPr lang="es-ES" sz="1400" b="1" dirty="0" err="1"/>
                        <a:t>Izda</a:t>
                      </a:r>
                      <a:endParaRPr lang="es-ES"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tint val="40000"/>
                        <a:alpha val="0"/>
                      </a:schemeClr>
                    </a:solidFill>
                  </a:tcPr>
                </a:tc>
                <a:tc>
                  <a:txBody>
                    <a:bodyPr/>
                    <a:lstStyle/>
                    <a:p>
                      <a:pPr algn="ctr"/>
                      <a:r>
                        <a:rPr lang="es-ES" sz="1400" b="1" dirty="0"/>
                        <a:t>Conmutar </a:t>
                      </a:r>
                      <a:r>
                        <a:rPr lang="es-ES" sz="1400" b="1" dirty="0" err="1"/>
                        <a:t>Dcha</a:t>
                      </a:r>
                      <a:endParaRPr lang="es-ES" sz="1400" b="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tint val="40000"/>
                        <a:alpha val="0"/>
                      </a:schemeClr>
                    </a:solidFill>
                  </a:tcPr>
                </a:tc>
                <a:tc>
                  <a:txBody>
                    <a:bodyPr/>
                    <a:lstStyle/>
                    <a:p>
                      <a:pPr algn="ctr"/>
                      <a:r>
                        <a:rPr lang="es-ES" sz="1400" b="1" dirty="0"/>
                        <a:t>Asociar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tint val="40000"/>
                        <a:alpha val="0"/>
                      </a:schemeClr>
                    </a:solidFill>
                  </a:tcPr>
                </a:tc>
                <a:tc>
                  <a:txBody>
                    <a:bodyPr/>
                    <a:lstStyle/>
                    <a:p>
                      <a:pPr algn="ctr"/>
                      <a:r>
                        <a:rPr lang="es-ES" sz="1400" b="1" dirty="0"/>
                        <a:t>Desasociar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tint val="40000"/>
                        <a:alpha val="0"/>
                      </a:schemeClr>
                    </a:solidFill>
                  </a:tcPr>
                </a:tc>
                <a:tc>
                  <a:txBody>
                    <a:bodyPr/>
                    <a:lstStyle/>
                    <a:p>
                      <a:pPr algn="ctr"/>
                      <a:r>
                        <a:rPr lang="es-ES" sz="1400" b="1" dirty="0"/>
                        <a:t>Operar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tint val="40000"/>
                        <a:alpha val="0"/>
                      </a:schemeClr>
                    </a:solidFill>
                  </a:tcPr>
                </a:tc>
                <a:extLst>
                  <a:ext uri="{0D108BD9-81ED-4DB2-BD59-A6C34878D82A}">
                    <a16:rowId xmlns:a16="http://schemas.microsoft.com/office/drawing/2014/main" val="3242544788"/>
                  </a:ext>
                </a:extLst>
              </a:tr>
            </a:tbl>
          </a:graphicData>
        </a:graphic>
      </p:graphicFrame>
    </p:spTree>
    <p:extLst>
      <p:ext uri="{BB962C8B-B14F-4D97-AF65-F5344CB8AC3E}">
        <p14:creationId xmlns:p14="http://schemas.microsoft.com/office/powerpoint/2010/main" val="64608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694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2"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Resultados y Conclusiones</a:t>
            </a:r>
          </a:p>
        </p:txBody>
      </p:sp>
      <p:sp>
        <p:nvSpPr>
          <p:cNvPr id="3" name="Marcador de texto 2"/>
          <p:cNvSpPr>
            <a:spLocks noGrp="1"/>
          </p:cNvSpPr>
          <p:nvPr>
            <p:ph type="body" idx="1"/>
          </p:nvPr>
        </p:nvSpPr>
        <p:spPr/>
        <p:txBody>
          <a:bodyPr/>
          <a:lstStyle/>
          <a:p>
            <a:r>
              <a:rPr lang="es-ES" dirty="0"/>
              <a:t>Ventajas y Desventajas</a:t>
            </a:r>
          </a:p>
        </p:txBody>
      </p:sp>
    </p:spTree>
    <p:extLst>
      <p:ext uri="{BB962C8B-B14F-4D97-AF65-F5344CB8AC3E}">
        <p14:creationId xmlns:p14="http://schemas.microsoft.com/office/powerpoint/2010/main" val="29415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56570"/>
          </a:xfrm>
        </p:spPr>
        <p:txBody>
          <a:bodyPr>
            <a:normAutofit/>
          </a:bodyPr>
          <a:lstStyle/>
          <a:p>
            <a:r>
              <a:rPr lang="es-ES" sz="4400" dirty="0"/>
              <a:t>Resultados</a:t>
            </a:r>
          </a:p>
        </p:txBody>
      </p:sp>
      <p:sp>
        <p:nvSpPr>
          <p:cNvPr id="3" name="Marcador de contenido 2"/>
          <p:cNvSpPr>
            <a:spLocks noGrp="1"/>
          </p:cNvSpPr>
          <p:nvPr>
            <p:ph sz="half" idx="2"/>
          </p:nvPr>
        </p:nvSpPr>
        <p:spPr>
          <a:xfrm>
            <a:off x="1097280" y="2938382"/>
            <a:ext cx="4937760" cy="2531832"/>
          </a:xfrm>
        </p:spPr>
        <p:txBody>
          <a:bodyPr>
            <a:normAutofit/>
          </a:bodyPr>
          <a:lstStyle/>
          <a:p>
            <a:pPr marL="0" indent="0">
              <a:buNone/>
            </a:pPr>
            <a:endParaRPr lang="es-ES" sz="2000" dirty="0"/>
          </a:p>
          <a:p>
            <a:pPr>
              <a:buFont typeface="Courier New" panose="02070309020205020404" pitchFamily="49" charset="0"/>
              <a:buChar char="o"/>
            </a:pPr>
            <a:r>
              <a:rPr lang="es-ES" sz="2000" dirty="0"/>
              <a:t> </a:t>
            </a:r>
            <a:r>
              <a:rPr lang="es-ES" sz="2000" dirty="0">
                <a:solidFill>
                  <a:schemeClr val="accent2">
                    <a:lumMod val="60000"/>
                    <a:lumOff val="40000"/>
                  </a:schemeClr>
                </a:solidFill>
              </a:rPr>
              <a:t>Fácil</a:t>
            </a:r>
            <a:r>
              <a:rPr lang="es-ES" sz="2000" dirty="0"/>
              <a:t> de usar</a:t>
            </a:r>
          </a:p>
          <a:p>
            <a:pPr>
              <a:buFont typeface="Courier New" panose="02070309020205020404" pitchFamily="49" charset="0"/>
              <a:buChar char="o"/>
            </a:pPr>
            <a:r>
              <a:rPr lang="es-ES" dirty="0"/>
              <a:t> </a:t>
            </a:r>
            <a:r>
              <a:rPr lang="es-ES" dirty="0">
                <a:solidFill>
                  <a:schemeClr val="accent2">
                    <a:lumMod val="60000"/>
                    <a:lumOff val="40000"/>
                  </a:schemeClr>
                </a:solidFill>
              </a:rPr>
              <a:t>Variedad</a:t>
            </a:r>
            <a:r>
              <a:rPr lang="es-ES" dirty="0"/>
              <a:t> de </a:t>
            </a:r>
            <a:r>
              <a:rPr lang="es-ES" dirty="0">
                <a:solidFill>
                  <a:srgbClr val="6F6F6F"/>
                </a:solidFill>
              </a:rPr>
              <a:t>dispositivos</a:t>
            </a:r>
          </a:p>
          <a:p>
            <a:pPr>
              <a:buFont typeface="Courier New" panose="02070309020205020404" pitchFamily="49" charset="0"/>
              <a:buChar char="o"/>
            </a:pPr>
            <a:r>
              <a:rPr lang="es-ES" sz="2000" dirty="0"/>
              <a:t> Apta para </a:t>
            </a:r>
            <a:r>
              <a:rPr lang="es-ES" sz="2000" dirty="0">
                <a:solidFill>
                  <a:schemeClr val="accent2">
                    <a:lumMod val="60000"/>
                    <a:lumOff val="40000"/>
                  </a:schemeClr>
                </a:solidFill>
              </a:rPr>
              <a:t>varios tamaños de pantalla</a:t>
            </a:r>
          </a:p>
          <a:p>
            <a:pPr>
              <a:buFont typeface="Courier New" panose="02070309020205020404" pitchFamily="49" charset="0"/>
              <a:buChar char="o"/>
            </a:pPr>
            <a:r>
              <a:rPr lang="es-ES" dirty="0"/>
              <a:t> </a:t>
            </a:r>
            <a:r>
              <a:rPr lang="es-ES" dirty="0">
                <a:solidFill>
                  <a:schemeClr val="accent2">
                    <a:lumMod val="60000"/>
                    <a:lumOff val="40000"/>
                  </a:schemeClr>
                </a:solidFill>
              </a:rPr>
              <a:t>Detección de acciones </a:t>
            </a:r>
            <a:r>
              <a:rPr lang="es-ES" dirty="0"/>
              <a:t>aplicables</a:t>
            </a:r>
            <a:endParaRPr lang="es-ES" sz="2000" dirty="0"/>
          </a:p>
        </p:txBody>
      </p:sp>
      <p:sp>
        <p:nvSpPr>
          <p:cNvPr id="5" name="Marcador de número de diapositiva 4"/>
          <p:cNvSpPr>
            <a:spLocks noGrp="1"/>
          </p:cNvSpPr>
          <p:nvPr>
            <p:ph type="sldNum" sz="quarter" idx="12"/>
          </p:nvPr>
        </p:nvSpPr>
        <p:spPr/>
        <p:txBody>
          <a:bodyPr/>
          <a:lstStyle/>
          <a:p>
            <a:fld id="{EF66F12B-2364-477E-9A74-AF221F1DAE43}" type="slidenum">
              <a:rPr lang="es-ES" smtClean="0"/>
              <a:t>17</a:t>
            </a:fld>
            <a:endParaRPr lang="es-ES" dirty="0"/>
          </a:p>
        </p:txBody>
      </p:sp>
      <p:sp>
        <p:nvSpPr>
          <p:cNvPr id="10" name="Marcador de contenido 9"/>
          <p:cNvSpPr>
            <a:spLocks noGrp="1"/>
          </p:cNvSpPr>
          <p:nvPr>
            <p:ph sz="quarter" idx="4"/>
          </p:nvPr>
        </p:nvSpPr>
        <p:spPr>
          <a:xfrm>
            <a:off x="6217920" y="2938382"/>
            <a:ext cx="4937760" cy="2531832"/>
          </a:xfrm>
        </p:spPr>
        <p:txBody>
          <a:bodyPr/>
          <a:lstStyle/>
          <a:p>
            <a:pPr marL="0" indent="0">
              <a:buNone/>
            </a:pPr>
            <a:endParaRPr lang="es-ES" dirty="0"/>
          </a:p>
          <a:p>
            <a:pPr>
              <a:buFont typeface="Courier New" panose="02070309020205020404" pitchFamily="49" charset="0"/>
              <a:buChar char="o"/>
            </a:pPr>
            <a:r>
              <a:rPr lang="es-ES" dirty="0"/>
              <a:t> Limitación en </a:t>
            </a:r>
            <a:r>
              <a:rPr lang="es-ES" dirty="0">
                <a:solidFill>
                  <a:schemeClr val="accent2">
                    <a:lumMod val="60000"/>
                    <a:lumOff val="40000"/>
                  </a:schemeClr>
                </a:solidFill>
              </a:rPr>
              <a:t>colores</a:t>
            </a:r>
          </a:p>
          <a:p>
            <a:pPr>
              <a:buFont typeface="Courier New" panose="02070309020205020404" pitchFamily="49" charset="0"/>
              <a:buChar char="o"/>
            </a:pPr>
            <a:r>
              <a:rPr lang="es-ES" dirty="0"/>
              <a:t> </a:t>
            </a:r>
            <a:r>
              <a:rPr lang="es-ES" dirty="0">
                <a:solidFill>
                  <a:schemeClr val="accent2">
                    <a:lumMod val="60000"/>
                    <a:lumOff val="40000"/>
                  </a:schemeClr>
                </a:solidFill>
              </a:rPr>
              <a:t>Manejo de</a:t>
            </a:r>
            <a:r>
              <a:rPr lang="es-ES" dirty="0"/>
              <a:t> </a:t>
            </a:r>
            <a:r>
              <a:rPr lang="es-ES" dirty="0">
                <a:solidFill>
                  <a:schemeClr val="accent2">
                    <a:lumMod val="60000"/>
                    <a:lumOff val="40000"/>
                  </a:schemeClr>
                </a:solidFill>
              </a:rPr>
              <a:t>expresiones</a:t>
            </a:r>
            <a:r>
              <a:rPr lang="es-ES" dirty="0"/>
              <a:t> </a:t>
            </a:r>
            <a:r>
              <a:rPr lang="es-ES" dirty="0">
                <a:solidFill>
                  <a:schemeClr val="accent2">
                    <a:lumMod val="60000"/>
                    <a:lumOff val="40000"/>
                  </a:schemeClr>
                </a:solidFill>
              </a:rPr>
              <a:t>largas</a:t>
            </a:r>
          </a:p>
          <a:p>
            <a:pPr>
              <a:buFont typeface="Courier New" panose="02070309020205020404" pitchFamily="49" charset="0"/>
              <a:buChar char="o"/>
            </a:pPr>
            <a:r>
              <a:rPr lang="es-ES" dirty="0"/>
              <a:t> Pocas operaciones, limitado a </a:t>
            </a:r>
            <a:r>
              <a:rPr lang="es-ES" dirty="0">
                <a:solidFill>
                  <a:schemeClr val="accent2">
                    <a:lumMod val="60000"/>
                    <a:lumOff val="40000"/>
                  </a:schemeClr>
                </a:solidFill>
              </a:rPr>
              <a:t>álg.</a:t>
            </a:r>
            <a:r>
              <a:rPr lang="es-ES" dirty="0"/>
              <a:t> </a:t>
            </a:r>
            <a:r>
              <a:rPr lang="es-ES" dirty="0">
                <a:solidFill>
                  <a:schemeClr val="accent2">
                    <a:lumMod val="60000"/>
                    <a:lumOff val="40000"/>
                  </a:schemeClr>
                </a:solidFill>
              </a:rPr>
              <a:t>lineal</a:t>
            </a:r>
          </a:p>
          <a:p>
            <a:pPr>
              <a:buFont typeface="Courier New" panose="02070309020205020404" pitchFamily="49" charset="0"/>
              <a:buChar char="o"/>
            </a:pPr>
            <a:r>
              <a:rPr lang="es-ES" dirty="0"/>
              <a:t> Botón “Operar” </a:t>
            </a:r>
            <a:r>
              <a:rPr lang="es-ES" dirty="0">
                <a:solidFill>
                  <a:schemeClr val="accent2">
                    <a:lumMod val="60000"/>
                    <a:lumOff val="40000"/>
                  </a:schemeClr>
                </a:solidFill>
              </a:rPr>
              <a:t>no deja elegir acción</a:t>
            </a:r>
          </a:p>
        </p:txBody>
      </p:sp>
      <p:pic>
        <p:nvPicPr>
          <p:cNvPr id="1026" name="Picture 2" descr="http://www.hey.fr/tools/emoji/fr/ios_emoji_emoticone_visage_souriant_avec_la_bouche_ouverte_et_les_yeux_souria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986" y="1652751"/>
            <a:ext cx="1244347" cy="13009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4.bp.blogspot.com/-Zq1wEHTnKow/VY_M4we2wBI/AAAAAAAAM8Q/oQZWY2us1NY/s1600/cj.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042" y="1784143"/>
            <a:ext cx="1169516" cy="1169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90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a:t>Conclusiones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2619360686"/>
              </p:ext>
            </p:extLst>
          </p:nvPr>
        </p:nvGraphicFramePr>
        <p:xfrm>
          <a:off x="413502" y="2747157"/>
          <a:ext cx="11425956" cy="2203503"/>
        </p:xfrm>
        <a:graphic>
          <a:graphicData uri="http://schemas.openxmlformats.org/drawingml/2006/table">
            <a:tbl>
              <a:tblPr firstRow="1" firstCol="1" bandRow="1">
                <a:tableStyleId>{21E4AEA4-8DFA-4A89-87EB-49C32662AFE0}</a:tableStyleId>
              </a:tblPr>
              <a:tblGrid>
                <a:gridCol w="1904326">
                  <a:extLst>
                    <a:ext uri="{9D8B030D-6E8A-4147-A177-3AD203B41FA5}">
                      <a16:colId xmlns:a16="http://schemas.microsoft.com/office/drawing/2014/main" val="3507906337"/>
                    </a:ext>
                  </a:extLst>
                </a:gridCol>
                <a:gridCol w="1904326">
                  <a:extLst>
                    <a:ext uri="{9D8B030D-6E8A-4147-A177-3AD203B41FA5}">
                      <a16:colId xmlns:a16="http://schemas.microsoft.com/office/drawing/2014/main" val="2230704321"/>
                    </a:ext>
                  </a:extLst>
                </a:gridCol>
                <a:gridCol w="1904326">
                  <a:extLst>
                    <a:ext uri="{9D8B030D-6E8A-4147-A177-3AD203B41FA5}">
                      <a16:colId xmlns:a16="http://schemas.microsoft.com/office/drawing/2014/main" val="1967360906"/>
                    </a:ext>
                  </a:extLst>
                </a:gridCol>
                <a:gridCol w="1904326">
                  <a:extLst>
                    <a:ext uri="{9D8B030D-6E8A-4147-A177-3AD203B41FA5}">
                      <a16:colId xmlns:a16="http://schemas.microsoft.com/office/drawing/2014/main" val="2135030173"/>
                    </a:ext>
                  </a:extLst>
                </a:gridCol>
                <a:gridCol w="1904326">
                  <a:extLst>
                    <a:ext uri="{9D8B030D-6E8A-4147-A177-3AD203B41FA5}">
                      <a16:colId xmlns:a16="http://schemas.microsoft.com/office/drawing/2014/main" val="2179334772"/>
                    </a:ext>
                  </a:extLst>
                </a:gridCol>
                <a:gridCol w="1904326">
                  <a:extLst>
                    <a:ext uri="{9D8B030D-6E8A-4147-A177-3AD203B41FA5}">
                      <a16:colId xmlns:a16="http://schemas.microsoft.com/office/drawing/2014/main" val="3161129332"/>
                    </a:ext>
                  </a:extLst>
                </a:gridCol>
              </a:tblGrid>
              <a:tr h="734501">
                <a:tc>
                  <a:txBody>
                    <a:bodyPr/>
                    <a:lstStyle/>
                    <a:p>
                      <a:pPr algn="ctr"/>
                      <a:endParaRPr lang="es-ES" dirty="0"/>
                    </a:p>
                  </a:txBody>
                  <a:tcPr anchor="ctr">
                    <a:noFill/>
                  </a:tcPr>
                </a:tc>
                <a:tc>
                  <a:txBody>
                    <a:bodyPr/>
                    <a:lstStyle/>
                    <a:p>
                      <a:pPr algn="ctr"/>
                      <a:r>
                        <a:rPr lang="es-ES" dirty="0"/>
                        <a:t>Histórico de expresiones</a:t>
                      </a:r>
                    </a:p>
                  </a:txBody>
                  <a:tcPr anchor="ctr"/>
                </a:tc>
                <a:tc>
                  <a:txBody>
                    <a:bodyPr/>
                    <a:lstStyle/>
                    <a:p>
                      <a:pPr algn="ctr"/>
                      <a:r>
                        <a:rPr lang="es-ES" dirty="0"/>
                        <a:t>Usuario decide</a:t>
                      </a:r>
                      <a:r>
                        <a:rPr lang="es-ES" baseline="0" dirty="0"/>
                        <a:t> acción</a:t>
                      </a:r>
                      <a:endParaRPr lang="es-ES" dirty="0"/>
                    </a:p>
                  </a:txBody>
                  <a:tcPr anchor="ctr"/>
                </a:tc>
                <a:tc>
                  <a:txBody>
                    <a:bodyPr/>
                    <a:lstStyle/>
                    <a:p>
                      <a:pPr algn="ctr"/>
                      <a:r>
                        <a:rPr lang="es-ES" dirty="0"/>
                        <a:t>Resolución</a:t>
                      </a:r>
                      <a:r>
                        <a:rPr lang="es-ES" baseline="0" dirty="0"/>
                        <a:t> automática</a:t>
                      </a:r>
                      <a:endParaRPr lang="es-ES" dirty="0"/>
                    </a:p>
                  </a:txBody>
                  <a:tcPr anchor="ctr"/>
                </a:tc>
                <a:tc>
                  <a:txBody>
                    <a:bodyPr/>
                    <a:lstStyle/>
                    <a:p>
                      <a:pPr algn="ctr"/>
                      <a:r>
                        <a:rPr lang="es-ES" dirty="0"/>
                        <a:t>Aplicación</a:t>
                      </a:r>
                      <a:r>
                        <a:rPr lang="es-ES" baseline="0" dirty="0"/>
                        <a:t> Móvil</a:t>
                      </a:r>
                      <a:endParaRPr lang="es-ES" dirty="0"/>
                    </a:p>
                  </a:txBody>
                  <a:tcPr anchor="ctr"/>
                </a:tc>
                <a:tc>
                  <a:txBody>
                    <a:bodyPr/>
                    <a:lstStyle/>
                    <a:p>
                      <a:pPr algn="ctr"/>
                      <a:r>
                        <a:rPr lang="es-ES" dirty="0"/>
                        <a:t>Configurable</a:t>
                      </a:r>
                    </a:p>
                  </a:txBody>
                  <a:tcPr anchor="ctr"/>
                </a:tc>
                <a:extLst>
                  <a:ext uri="{0D108BD9-81ED-4DB2-BD59-A6C34878D82A}">
                    <a16:rowId xmlns:a16="http://schemas.microsoft.com/office/drawing/2014/main" val="3204739857"/>
                  </a:ext>
                </a:extLst>
              </a:tr>
              <a:tr h="734501">
                <a:tc>
                  <a:txBody>
                    <a:bodyPr/>
                    <a:lstStyle/>
                    <a:p>
                      <a:pPr algn="ctr"/>
                      <a:r>
                        <a:rPr lang="es-ES" i="1" dirty="0"/>
                        <a:t>Chalkpy</a:t>
                      </a:r>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extLst>
                  <a:ext uri="{0D108BD9-81ED-4DB2-BD59-A6C34878D82A}">
                    <a16:rowId xmlns:a16="http://schemas.microsoft.com/office/drawing/2014/main" val="3241771688"/>
                  </a:ext>
                </a:extLst>
              </a:tr>
              <a:tr h="734501">
                <a:tc>
                  <a:txBody>
                    <a:bodyPr/>
                    <a:lstStyle/>
                    <a:p>
                      <a:pPr algn="ctr"/>
                      <a:r>
                        <a:rPr lang="es-ES" i="1" dirty="0"/>
                        <a:t>Chalkpy</a:t>
                      </a:r>
                      <a:r>
                        <a:rPr lang="es-ES" i="1" baseline="0" dirty="0"/>
                        <a:t> 2.0</a:t>
                      </a:r>
                      <a:endParaRPr lang="es-ES" i="1"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extLst>
                  <a:ext uri="{0D108BD9-81ED-4DB2-BD59-A6C34878D82A}">
                    <a16:rowId xmlns:a16="http://schemas.microsoft.com/office/drawing/2014/main" val="142979699"/>
                  </a:ext>
                </a:extLst>
              </a:tr>
            </a:tbl>
          </a:graphicData>
        </a:graphic>
      </p:graphicFrame>
      <p:sp>
        <p:nvSpPr>
          <p:cNvPr id="4" name="Marcador de número de diapositiva 3"/>
          <p:cNvSpPr>
            <a:spLocks noGrp="1"/>
          </p:cNvSpPr>
          <p:nvPr>
            <p:ph type="sldNum" sz="quarter" idx="12"/>
          </p:nvPr>
        </p:nvSpPr>
        <p:spPr/>
        <p:txBody>
          <a:bodyPr/>
          <a:lstStyle/>
          <a:p>
            <a:fld id="{EF66F12B-2364-477E-9A74-AF221F1DAE43}" type="slidenum">
              <a:rPr lang="es-ES" smtClean="0"/>
              <a:t>18</a:t>
            </a:fld>
            <a:endParaRPr lang="es-ES" dirty="0"/>
          </a:p>
        </p:txBody>
      </p:sp>
      <p:pic>
        <p:nvPicPr>
          <p:cNvPr id="4098"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309" y="4109207"/>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217" y="4109207"/>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929" y="3401079"/>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emojipedia-us.s3.amazonaws.com/cache/20/f2/20f2b3c6a1f5680b5869bcc989a1890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9561" y="3445522"/>
            <a:ext cx="810091" cy="7628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emojipedia-us.s3.amazonaws.com/cache/20/f2/20f2b3c6a1f5680b5869bcc989a1890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6311" y="3467489"/>
            <a:ext cx="810091" cy="7628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217" y="3423046"/>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2305" y="3421698"/>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753" y="4115951"/>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0841" y="4114603"/>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emojipedia-us.s3.amazonaws.com/cache/20/f2/20f2b3c6a1f5680b5869bcc989a1890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124" y="4192760"/>
            <a:ext cx="810091" cy="76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1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100"/>
                                        </p:tgtEl>
                                        <p:attrNameLst>
                                          <p:attrName>style.visibility</p:attrName>
                                        </p:attrNameLst>
                                      </p:cBhvr>
                                      <p:to>
                                        <p:strVal val="visible"/>
                                      </p:to>
                                    </p:set>
                                    <p:animEffect transition="in" filter="fade">
                                      <p:cBhvr>
                                        <p:cTn id="31" dur="500"/>
                                        <p:tgtEl>
                                          <p:spTgt spid="4100"/>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Trabajo Futuro</a:t>
            </a:r>
          </a:p>
        </p:txBody>
      </p:sp>
      <p:sp>
        <p:nvSpPr>
          <p:cNvPr id="3" name="Marcador de texto 2"/>
          <p:cNvSpPr>
            <a:spLocks noGrp="1"/>
          </p:cNvSpPr>
          <p:nvPr>
            <p:ph type="body" idx="1"/>
          </p:nvPr>
        </p:nvSpPr>
        <p:spPr/>
        <p:txBody>
          <a:bodyPr/>
          <a:lstStyle/>
          <a:p>
            <a:r>
              <a:rPr lang="es-ES" dirty="0"/>
              <a:t>Extensión del Proyecto</a:t>
            </a:r>
          </a:p>
        </p:txBody>
      </p:sp>
    </p:spTree>
    <p:extLst>
      <p:ext uri="{BB962C8B-B14F-4D97-AF65-F5344CB8AC3E}">
        <p14:creationId xmlns:p14="http://schemas.microsoft.com/office/powerpoint/2010/main" val="259635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EF66F12B-2364-477E-9A74-AF221F1DAE43}" type="slidenum">
              <a:rPr lang="es-ES" sz="1800" smtClean="0"/>
              <a:t>2</a:t>
            </a:fld>
            <a:endParaRPr lang="es-ES" sz="1800" dirty="0"/>
          </a:p>
        </p:txBody>
      </p:sp>
      <p:pic>
        <p:nvPicPr>
          <p:cNvPr id="24" name="Imagen 23"/>
          <p:cNvPicPr>
            <a:picLocks noChangeAspect="1"/>
          </p:cNvPicPr>
          <p:nvPr/>
        </p:nvPicPr>
        <p:blipFill>
          <a:blip r:embed="rId3"/>
          <a:stretch>
            <a:fillRect/>
          </a:stretch>
        </p:blipFill>
        <p:spPr>
          <a:xfrm>
            <a:off x="4200378" y="1756414"/>
            <a:ext cx="3810000" cy="4238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Título 1"/>
          <p:cNvSpPr txBox="1">
            <a:spLocks/>
          </p:cNvSpPr>
          <p:nvPr/>
        </p:nvSpPr>
        <p:spPr>
          <a:xfrm>
            <a:off x="1097280" y="280861"/>
            <a:ext cx="10016197" cy="968440"/>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lang="en-US" sz="4800" kern="1200" spc="-50" baseline="0" noProof="0" dirty="0">
                <a:solidFill>
                  <a:schemeClr val="bg1"/>
                </a:solidFill>
                <a:latin typeface="+mj-lt"/>
                <a:ea typeface="+mj-ea"/>
                <a:cs typeface="+mj-cs"/>
              </a:defRPr>
            </a:lvl1pPr>
          </a:lstStyle>
          <a:p>
            <a:r>
              <a:rPr lang="es-ES" sz="4400" dirty="0"/>
              <a:t>Chalkpy 2.0</a:t>
            </a:r>
          </a:p>
        </p:txBody>
      </p:sp>
      <p:sp>
        <p:nvSpPr>
          <p:cNvPr id="61" name="Rectángulo 60"/>
          <p:cNvSpPr/>
          <p:nvPr/>
        </p:nvSpPr>
        <p:spPr>
          <a:xfrm>
            <a:off x="202223" y="501162"/>
            <a:ext cx="659423" cy="518746"/>
          </a:xfrm>
          <a:prstGeom prst="rect">
            <a:avLst/>
          </a:prstGeom>
          <a:solidFill>
            <a:srgbClr val="1D5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1" name="Rectángulo 20"/>
          <p:cNvSpPr/>
          <p:nvPr/>
        </p:nvSpPr>
        <p:spPr>
          <a:xfrm>
            <a:off x="-3424" y="-1"/>
            <a:ext cx="12195424" cy="6459785"/>
          </a:xfrm>
          <a:prstGeom prst="rect">
            <a:avLst/>
          </a:prstGeom>
          <a:solidFill>
            <a:schemeClr val="tx1">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62" name="Grupo 61"/>
          <p:cNvGrpSpPr/>
          <p:nvPr/>
        </p:nvGrpSpPr>
        <p:grpSpPr>
          <a:xfrm>
            <a:off x="285468" y="609003"/>
            <a:ext cx="526346" cy="323155"/>
            <a:chOff x="232091" y="498631"/>
            <a:chExt cx="526346" cy="323155"/>
          </a:xfrm>
        </p:grpSpPr>
        <p:sp>
          <p:nvSpPr>
            <p:cNvPr id="63" name="Rectángulo 62"/>
            <p:cNvSpPr/>
            <p:nvPr userDrawn="1"/>
          </p:nvSpPr>
          <p:spPr>
            <a:xfrm>
              <a:off x="232091" y="498631"/>
              <a:ext cx="522134" cy="5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4" name="Rectángulo 63"/>
            <p:cNvSpPr/>
            <p:nvPr userDrawn="1"/>
          </p:nvSpPr>
          <p:spPr>
            <a:xfrm>
              <a:off x="236303" y="628149"/>
              <a:ext cx="522134" cy="5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5" name="Rectángulo 64"/>
            <p:cNvSpPr/>
            <p:nvPr userDrawn="1"/>
          </p:nvSpPr>
          <p:spPr>
            <a:xfrm>
              <a:off x="232091" y="766465"/>
              <a:ext cx="522134" cy="5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66" name="Rectángulo 65"/>
          <p:cNvSpPr/>
          <p:nvPr/>
        </p:nvSpPr>
        <p:spPr>
          <a:xfrm>
            <a:off x="-1712" y="0"/>
            <a:ext cx="5672517" cy="6459785"/>
          </a:xfrm>
          <a:prstGeom prst="rect">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7" name="Rectángulo 66"/>
          <p:cNvSpPr/>
          <p:nvPr/>
        </p:nvSpPr>
        <p:spPr>
          <a:xfrm>
            <a:off x="0" y="-1"/>
            <a:ext cx="5672517" cy="1707419"/>
          </a:xfrm>
          <a:prstGeom prst="rect">
            <a:avLst/>
          </a:prstGeom>
          <a:gradFill flip="none" rotWithShape="1">
            <a:gsLst>
              <a:gs pos="100000">
                <a:srgbClr val="798D9C"/>
              </a:gs>
              <a:gs pos="0">
                <a:srgbClr val="243F56"/>
              </a:gs>
              <a:gs pos="100000">
                <a:srgbClr val="78A2B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Título 1"/>
          <p:cNvSpPr txBox="1">
            <a:spLocks/>
          </p:cNvSpPr>
          <p:nvPr/>
        </p:nvSpPr>
        <p:spPr>
          <a:xfrm>
            <a:off x="324440" y="522652"/>
            <a:ext cx="5345123" cy="968440"/>
          </a:xfrm>
          <a:prstGeom prst="rect">
            <a:avLst/>
          </a:prstGeom>
        </p:spPr>
        <p:txBody>
          <a:bodyPr vert="horz" lIns="91440" tIns="45720" rIns="91440" bIns="45720" rtlCol="0" anchor="ctr">
            <a:normAutofit/>
          </a:bodyPr>
          <a:lstStyle>
            <a:lvl1pPr marL="0" algn="l" defTabSz="914400" rtl="0" eaLnBrk="1" latinLnBrk="0" hangingPunct="1">
              <a:lnSpc>
                <a:spcPct val="85000"/>
              </a:lnSpc>
              <a:spcBef>
                <a:spcPct val="0"/>
              </a:spcBef>
              <a:buNone/>
              <a:defRPr lang="en-US" sz="4800" kern="1200" spc="-50" baseline="0" noProof="0" dirty="0">
                <a:solidFill>
                  <a:schemeClr val="bg1"/>
                </a:solidFill>
                <a:latin typeface="+mj-lt"/>
                <a:ea typeface="+mj-ea"/>
                <a:cs typeface="+mj-cs"/>
              </a:defRPr>
            </a:lvl1pPr>
          </a:lstStyle>
          <a:p>
            <a:r>
              <a:rPr lang="es-ES" sz="4400" dirty="0"/>
              <a:t>Contenido</a:t>
            </a:r>
          </a:p>
        </p:txBody>
      </p:sp>
      <p:sp>
        <p:nvSpPr>
          <p:cNvPr id="69" name="Marcador de contenido 2"/>
          <p:cNvSpPr txBox="1">
            <a:spLocks/>
          </p:cNvSpPr>
          <p:nvPr/>
        </p:nvSpPr>
        <p:spPr>
          <a:xfrm>
            <a:off x="1046699" y="1864046"/>
            <a:ext cx="4413396" cy="402336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s-ES" sz="2800" dirty="0">
                <a:latin typeface="Roboto" panose="02000000000000000000" pitchFamily="2" charset="0"/>
                <a:ea typeface="Roboto" panose="02000000000000000000" pitchFamily="2" charset="0"/>
              </a:rPr>
              <a:t> Introducción</a:t>
            </a:r>
          </a:p>
          <a:p>
            <a:pPr marL="201168" lvl="1" indent="0">
              <a:buFont typeface="Calibri" pitchFamily="34" charset="0"/>
              <a:buNone/>
            </a:pPr>
            <a:r>
              <a:rPr lang="es-ES" sz="2400" dirty="0">
                <a:latin typeface="Roboto" panose="02000000000000000000" pitchFamily="2" charset="0"/>
                <a:ea typeface="Roboto" panose="02000000000000000000" pitchFamily="2" charset="0"/>
              </a:rPr>
              <a:t> Motivación</a:t>
            </a:r>
          </a:p>
          <a:p>
            <a:pPr marL="201168" lvl="1" indent="0">
              <a:buFont typeface="Calibri" pitchFamily="34" charset="0"/>
              <a:buNone/>
            </a:pPr>
            <a:r>
              <a:rPr lang="es-ES" sz="2400" dirty="0">
                <a:latin typeface="Roboto" panose="02000000000000000000" pitchFamily="2" charset="0"/>
                <a:ea typeface="Roboto" panose="02000000000000000000" pitchFamily="2" charset="0"/>
              </a:rPr>
              <a:t> Objetivos</a:t>
            </a:r>
          </a:p>
          <a:p>
            <a:pPr marL="0" indent="0">
              <a:buFont typeface="Calibri" panose="020F0502020204030204" pitchFamily="34" charset="0"/>
              <a:buNone/>
            </a:pPr>
            <a:r>
              <a:rPr lang="es-ES" sz="2600" dirty="0">
                <a:latin typeface="Roboto" panose="02000000000000000000" pitchFamily="2" charset="0"/>
                <a:ea typeface="Roboto" panose="02000000000000000000" pitchFamily="2" charset="0"/>
              </a:rPr>
              <a:t> </a:t>
            </a:r>
            <a:r>
              <a:rPr lang="es-ES" sz="2800" dirty="0">
                <a:latin typeface="Roboto" panose="02000000000000000000" pitchFamily="2" charset="0"/>
                <a:ea typeface="Roboto" panose="02000000000000000000" pitchFamily="2" charset="0"/>
              </a:rPr>
              <a:t>Estado del Arte</a:t>
            </a:r>
          </a:p>
          <a:p>
            <a:pPr marL="0" indent="0">
              <a:buFont typeface="Calibri" panose="020F0502020204030204" pitchFamily="34" charset="0"/>
              <a:buNone/>
            </a:pPr>
            <a:r>
              <a:rPr lang="es-ES" sz="2800" dirty="0">
                <a:latin typeface="Roboto" panose="02000000000000000000" pitchFamily="2" charset="0"/>
                <a:ea typeface="Roboto" panose="02000000000000000000" pitchFamily="2" charset="0"/>
              </a:rPr>
              <a:t> Aplicación Desarrollada</a:t>
            </a:r>
          </a:p>
          <a:p>
            <a:pPr marL="201168" lvl="1" indent="0">
              <a:buFont typeface="Calibri" pitchFamily="34" charset="0"/>
              <a:buNone/>
            </a:pPr>
            <a:r>
              <a:rPr lang="es-ES" sz="2600" dirty="0">
                <a:latin typeface="Roboto" panose="02000000000000000000" pitchFamily="2" charset="0"/>
                <a:ea typeface="Roboto" panose="02000000000000000000" pitchFamily="2" charset="0"/>
              </a:rPr>
              <a:t> </a:t>
            </a:r>
            <a:r>
              <a:rPr lang="es-ES" sz="2400" dirty="0">
                <a:latin typeface="Roboto" panose="02000000000000000000" pitchFamily="2" charset="0"/>
                <a:ea typeface="Roboto" panose="02000000000000000000" pitchFamily="2" charset="0"/>
              </a:rPr>
              <a:t>Paso a paso</a:t>
            </a:r>
          </a:p>
          <a:p>
            <a:pPr marL="201168" lvl="1" indent="0">
              <a:buFont typeface="Calibri" pitchFamily="34" charset="0"/>
              <a:buNone/>
            </a:pPr>
            <a:r>
              <a:rPr lang="es-ES" sz="2400" dirty="0">
                <a:latin typeface="Roboto" panose="02000000000000000000" pitchFamily="2" charset="0"/>
                <a:ea typeface="Roboto" panose="02000000000000000000" pitchFamily="2" charset="0"/>
              </a:rPr>
              <a:t> Demo</a:t>
            </a:r>
          </a:p>
          <a:p>
            <a:pPr marL="0" indent="0">
              <a:buFont typeface="Calibri" panose="020F0502020204030204" pitchFamily="34" charset="0"/>
              <a:buNone/>
            </a:pPr>
            <a:r>
              <a:rPr lang="es-ES" sz="2800" dirty="0">
                <a:latin typeface="Roboto" panose="02000000000000000000" pitchFamily="2" charset="0"/>
                <a:ea typeface="Roboto" panose="02000000000000000000" pitchFamily="2" charset="0"/>
              </a:rPr>
              <a:t> Resultados y Conclusiones</a:t>
            </a:r>
          </a:p>
          <a:p>
            <a:pPr marL="0" indent="0">
              <a:buFont typeface="Calibri" panose="020F0502020204030204" pitchFamily="34" charset="0"/>
              <a:buNone/>
            </a:pPr>
            <a:r>
              <a:rPr lang="es-ES" sz="2800" dirty="0">
                <a:latin typeface="Roboto" panose="02000000000000000000" pitchFamily="2" charset="0"/>
                <a:ea typeface="Roboto" panose="02000000000000000000" pitchFamily="2" charset="0"/>
              </a:rPr>
              <a:t> Trabajo Futuro</a:t>
            </a:r>
          </a:p>
          <a:p>
            <a:pPr>
              <a:buFont typeface="Courier New" panose="02070309020205020404" pitchFamily="49" charset="0"/>
              <a:buChar char="o"/>
            </a:pPr>
            <a:endParaRPr lang="es-ES" dirty="0"/>
          </a:p>
        </p:txBody>
      </p:sp>
      <p:sp>
        <p:nvSpPr>
          <p:cNvPr id="70" name="Rectángulo 69"/>
          <p:cNvSpPr/>
          <p:nvPr/>
        </p:nvSpPr>
        <p:spPr>
          <a:xfrm flipV="1">
            <a:off x="-1" y="2937584"/>
            <a:ext cx="5672517" cy="14568"/>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1" name="Rectángulo 70"/>
          <p:cNvSpPr/>
          <p:nvPr/>
        </p:nvSpPr>
        <p:spPr>
          <a:xfrm flipV="1">
            <a:off x="-1711" y="3461303"/>
            <a:ext cx="5672517" cy="16024"/>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2" name="Rectángulo 71"/>
          <p:cNvSpPr/>
          <p:nvPr/>
        </p:nvSpPr>
        <p:spPr>
          <a:xfrm flipV="1">
            <a:off x="-1243" y="4634408"/>
            <a:ext cx="5672517" cy="1762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3" name="Rectángulo 72"/>
          <p:cNvSpPr/>
          <p:nvPr/>
        </p:nvSpPr>
        <p:spPr>
          <a:xfrm flipV="1">
            <a:off x="-2954" y="5161045"/>
            <a:ext cx="5672517" cy="1762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4" name="Rectángulo 73"/>
          <p:cNvSpPr/>
          <p:nvPr/>
        </p:nvSpPr>
        <p:spPr>
          <a:xfrm>
            <a:off x="0" y="0"/>
            <a:ext cx="5675870" cy="286603"/>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75" name="Picture 2" descr="C:\Users\Rodri\Desktop\ic_home_black_24dp\web\ic_home_black_24dp_2x.png"/>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4440" y="180338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3" descr="C:\Users\Rodri\Desktop\ic_color_lens_black_24dp\web\ic_color_lens_black_24dp_2x.png"/>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4440" y="29932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C:\Users\Rodri\Desktop\ic_smartphone_black_24dp\web\ic_smartphone_black_24dp_2x.png"/>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4440" y="354026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5" descr="C:\Users\Rodri\Desktop\ic_done_all_black_24dp\web\ic_done_all_black_24dp_2x.png"/>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4440" y="466821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C:\Users\Rodri\Desktop\ic_alarm_black_24dp\web\ic_alarm_black_24dp_2x.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4440" y="5210238"/>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5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0-#ppt_w/2"/>
                                          </p:val>
                                        </p:tav>
                                        <p:tav tm="100000">
                                          <p:val>
                                            <p:strVal val="#ppt_x"/>
                                          </p:val>
                                        </p:tav>
                                      </p:tavLst>
                                    </p:anim>
                                    <p:anim calcmode="lin" valueType="num">
                                      <p:cBhvr additive="base">
                                        <p:cTn id="12" dur="500" fill="hold"/>
                                        <p:tgtEl>
                                          <p:spTgt spid="6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0-#ppt_w/2"/>
                                          </p:val>
                                        </p:tav>
                                        <p:tav tm="100000">
                                          <p:val>
                                            <p:strVal val="#ppt_x"/>
                                          </p:val>
                                        </p:tav>
                                      </p:tavLst>
                                    </p:anim>
                                    <p:anim calcmode="lin" valueType="num">
                                      <p:cBhvr additive="base">
                                        <p:cTn id="16" dur="500" fill="hold"/>
                                        <p:tgtEl>
                                          <p:spTgt spid="7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additive="base">
                                        <p:cTn id="19" dur="500" fill="hold"/>
                                        <p:tgtEl>
                                          <p:spTgt spid="71"/>
                                        </p:tgtEl>
                                        <p:attrNameLst>
                                          <p:attrName>ppt_x</p:attrName>
                                        </p:attrNameLst>
                                      </p:cBhvr>
                                      <p:tavLst>
                                        <p:tav tm="0">
                                          <p:val>
                                            <p:strVal val="0-#ppt_w/2"/>
                                          </p:val>
                                        </p:tav>
                                        <p:tav tm="100000">
                                          <p:val>
                                            <p:strVal val="#ppt_x"/>
                                          </p:val>
                                        </p:tav>
                                      </p:tavLst>
                                    </p:anim>
                                    <p:anim calcmode="lin" valueType="num">
                                      <p:cBhvr additive="base">
                                        <p:cTn id="20" dur="500" fill="hold"/>
                                        <p:tgtEl>
                                          <p:spTgt spid="71"/>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 calcmode="lin" valueType="num">
                                      <p:cBhvr additive="base">
                                        <p:cTn id="23" dur="500" fill="hold"/>
                                        <p:tgtEl>
                                          <p:spTgt spid="72"/>
                                        </p:tgtEl>
                                        <p:attrNameLst>
                                          <p:attrName>ppt_x</p:attrName>
                                        </p:attrNameLst>
                                      </p:cBhvr>
                                      <p:tavLst>
                                        <p:tav tm="0">
                                          <p:val>
                                            <p:strVal val="0-#ppt_w/2"/>
                                          </p:val>
                                        </p:tav>
                                        <p:tav tm="100000">
                                          <p:val>
                                            <p:strVal val="#ppt_x"/>
                                          </p:val>
                                        </p:tav>
                                      </p:tavLst>
                                    </p:anim>
                                    <p:anim calcmode="lin" valueType="num">
                                      <p:cBhvr additive="base">
                                        <p:cTn id="24" dur="500" fill="hold"/>
                                        <p:tgtEl>
                                          <p:spTgt spid="72"/>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500" fill="hold"/>
                                        <p:tgtEl>
                                          <p:spTgt spid="73"/>
                                        </p:tgtEl>
                                        <p:attrNameLst>
                                          <p:attrName>ppt_x</p:attrName>
                                        </p:attrNameLst>
                                      </p:cBhvr>
                                      <p:tavLst>
                                        <p:tav tm="0">
                                          <p:val>
                                            <p:strVal val="0-#ppt_w/2"/>
                                          </p:val>
                                        </p:tav>
                                        <p:tav tm="100000">
                                          <p:val>
                                            <p:strVal val="#ppt_x"/>
                                          </p:val>
                                        </p:tav>
                                      </p:tavLst>
                                    </p:anim>
                                    <p:anim calcmode="lin" valueType="num">
                                      <p:cBhvr additive="base">
                                        <p:cTn id="28" dur="500" fill="hold"/>
                                        <p:tgtEl>
                                          <p:spTgt spid="7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additive="base">
                                        <p:cTn id="31" dur="500" fill="hold"/>
                                        <p:tgtEl>
                                          <p:spTgt spid="74"/>
                                        </p:tgtEl>
                                        <p:attrNameLst>
                                          <p:attrName>ppt_x</p:attrName>
                                        </p:attrNameLst>
                                      </p:cBhvr>
                                      <p:tavLst>
                                        <p:tav tm="0">
                                          <p:val>
                                            <p:strVal val="0-#ppt_w/2"/>
                                          </p:val>
                                        </p:tav>
                                        <p:tav tm="100000">
                                          <p:val>
                                            <p:strVal val="#ppt_x"/>
                                          </p:val>
                                        </p:tav>
                                      </p:tavLst>
                                    </p:anim>
                                    <p:anim calcmode="lin" valueType="num">
                                      <p:cBhvr additive="base">
                                        <p:cTn id="32" dur="500" fill="hold"/>
                                        <p:tgtEl>
                                          <p:spTgt spid="7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additive="base">
                                        <p:cTn id="35" dur="500" fill="hold"/>
                                        <p:tgtEl>
                                          <p:spTgt spid="75"/>
                                        </p:tgtEl>
                                        <p:attrNameLst>
                                          <p:attrName>ppt_x</p:attrName>
                                        </p:attrNameLst>
                                      </p:cBhvr>
                                      <p:tavLst>
                                        <p:tav tm="0">
                                          <p:val>
                                            <p:strVal val="0-#ppt_w/2"/>
                                          </p:val>
                                        </p:tav>
                                        <p:tav tm="100000">
                                          <p:val>
                                            <p:strVal val="#ppt_x"/>
                                          </p:val>
                                        </p:tav>
                                      </p:tavLst>
                                    </p:anim>
                                    <p:anim calcmode="lin" valueType="num">
                                      <p:cBhvr additive="base">
                                        <p:cTn id="36" dur="500" fill="hold"/>
                                        <p:tgtEl>
                                          <p:spTgt spid="75"/>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0-#ppt_w/2"/>
                                          </p:val>
                                        </p:tav>
                                        <p:tav tm="100000">
                                          <p:val>
                                            <p:strVal val="#ppt_x"/>
                                          </p:val>
                                        </p:tav>
                                      </p:tavLst>
                                    </p:anim>
                                    <p:anim calcmode="lin" valueType="num">
                                      <p:cBhvr additive="base">
                                        <p:cTn id="40" dur="500" fill="hold"/>
                                        <p:tgtEl>
                                          <p:spTgt spid="76"/>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anim calcmode="lin" valueType="num">
                                      <p:cBhvr additive="base">
                                        <p:cTn id="43" dur="500" fill="hold"/>
                                        <p:tgtEl>
                                          <p:spTgt spid="77"/>
                                        </p:tgtEl>
                                        <p:attrNameLst>
                                          <p:attrName>ppt_x</p:attrName>
                                        </p:attrNameLst>
                                      </p:cBhvr>
                                      <p:tavLst>
                                        <p:tav tm="0">
                                          <p:val>
                                            <p:strVal val="0-#ppt_w/2"/>
                                          </p:val>
                                        </p:tav>
                                        <p:tav tm="100000">
                                          <p:val>
                                            <p:strVal val="#ppt_x"/>
                                          </p:val>
                                        </p:tav>
                                      </p:tavLst>
                                    </p:anim>
                                    <p:anim calcmode="lin" valueType="num">
                                      <p:cBhvr additive="base">
                                        <p:cTn id="44" dur="500" fill="hold"/>
                                        <p:tgtEl>
                                          <p:spTgt spid="77"/>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78"/>
                                        </p:tgtEl>
                                        <p:attrNameLst>
                                          <p:attrName>style.visibility</p:attrName>
                                        </p:attrNameLst>
                                      </p:cBhvr>
                                      <p:to>
                                        <p:strVal val="visible"/>
                                      </p:to>
                                    </p:set>
                                    <p:anim calcmode="lin" valueType="num">
                                      <p:cBhvr additive="base">
                                        <p:cTn id="47" dur="500" fill="hold"/>
                                        <p:tgtEl>
                                          <p:spTgt spid="78"/>
                                        </p:tgtEl>
                                        <p:attrNameLst>
                                          <p:attrName>ppt_x</p:attrName>
                                        </p:attrNameLst>
                                      </p:cBhvr>
                                      <p:tavLst>
                                        <p:tav tm="0">
                                          <p:val>
                                            <p:strVal val="0-#ppt_w/2"/>
                                          </p:val>
                                        </p:tav>
                                        <p:tav tm="100000">
                                          <p:val>
                                            <p:strVal val="#ppt_x"/>
                                          </p:val>
                                        </p:tav>
                                      </p:tavLst>
                                    </p:anim>
                                    <p:anim calcmode="lin" valueType="num">
                                      <p:cBhvr additive="base">
                                        <p:cTn id="48" dur="500" fill="hold"/>
                                        <p:tgtEl>
                                          <p:spTgt spid="78"/>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anim calcmode="lin" valueType="num">
                                      <p:cBhvr additive="base">
                                        <p:cTn id="51" dur="500" fill="hold"/>
                                        <p:tgtEl>
                                          <p:spTgt spid="79"/>
                                        </p:tgtEl>
                                        <p:attrNameLst>
                                          <p:attrName>ppt_x</p:attrName>
                                        </p:attrNameLst>
                                      </p:cBhvr>
                                      <p:tavLst>
                                        <p:tav tm="0">
                                          <p:val>
                                            <p:strVal val="0-#ppt_w/2"/>
                                          </p:val>
                                        </p:tav>
                                        <p:tav tm="100000">
                                          <p:val>
                                            <p:strVal val="#ppt_x"/>
                                          </p:val>
                                        </p:tav>
                                      </p:tavLst>
                                    </p:anim>
                                    <p:anim calcmode="lin" valueType="num">
                                      <p:cBhvr additive="base">
                                        <p:cTn id="52" dur="500" fill="hold"/>
                                        <p:tgtEl>
                                          <p:spTgt spid="7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additive="base">
                                        <p:cTn id="55" dur="500" fill="hold"/>
                                        <p:tgtEl>
                                          <p:spTgt spid="68"/>
                                        </p:tgtEl>
                                        <p:attrNameLst>
                                          <p:attrName>ppt_x</p:attrName>
                                        </p:attrNameLst>
                                      </p:cBhvr>
                                      <p:tavLst>
                                        <p:tav tm="0">
                                          <p:val>
                                            <p:strVal val="0-#ppt_w/2"/>
                                          </p:val>
                                        </p:tav>
                                        <p:tav tm="100000">
                                          <p:val>
                                            <p:strVal val="#ppt_x"/>
                                          </p:val>
                                        </p:tav>
                                      </p:tavLst>
                                    </p:anim>
                                    <p:anim calcmode="lin" valueType="num">
                                      <p:cBhvr additive="base">
                                        <p:cTn id="56" dur="500" fill="hold"/>
                                        <p:tgtEl>
                                          <p:spTgt spid="68"/>
                                        </p:tgtEl>
                                        <p:attrNameLst>
                                          <p:attrName>ppt_y</p:attrName>
                                        </p:attrNameLst>
                                      </p:cBhvr>
                                      <p:tavLst>
                                        <p:tav tm="0">
                                          <p:val>
                                            <p:strVal val="#ppt_y"/>
                                          </p:val>
                                        </p:tav>
                                        <p:tav tm="100000">
                                          <p:val>
                                            <p:strVal val="#ppt_y"/>
                                          </p:val>
                                        </p:tav>
                                      </p:tavLst>
                                    </p:anim>
                                  </p:childTnLst>
                                </p:cTn>
                              </p:par>
                              <p:par>
                                <p:cTn id="57" presetID="8" presetClass="emph" presetSubtype="0" fill="hold" nodeType="withEffect">
                                  <p:stCondLst>
                                    <p:cond delay="0"/>
                                  </p:stCondLst>
                                  <p:childTnLst>
                                    <p:animRot by="5400000">
                                      <p:cBhvr>
                                        <p:cTn id="58" dur="500" fill="hold"/>
                                        <p:tgtEl>
                                          <p:spTgt spid="62"/>
                                        </p:tgtEl>
                                        <p:attrNameLst>
                                          <p:attrName>r</p:attrName>
                                        </p:attrNameLst>
                                      </p:cBhvr>
                                    </p:animRot>
                                  </p:childTnLst>
                                </p:cTn>
                              </p:par>
                              <p:par>
                                <p:cTn id="59" presetID="10"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9">
                                            <p:txEl>
                                              <p:pRg st="0" end="0"/>
                                            </p:txEl>
                                          </p:spTgt>
                                        </p:tgtEl>
                                        <p:attrNameLst>
                                          <p:attrName>style.visibility</p:attrName>
                                        </p:attrNameLst>
                                      </p:cBhvr>
                                      <p:to>
                                        <p:strVal val="visible"/>
                                      </p:to>
                                    </p:set>
                                    <p:animEffect transition="in" filter="fade">
                                      <p:cBhvr>
                                        <p:cTn id="65" dur="500"/>
                                        <p:tgtEl>
                                          <p:spTgt spid="69">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9">
                                            <p:txEl>
                                              <p:pRg st="1" end="1"/>
                                            </p:txEl>
                                          </p:spTgt>
                                        </p:tgtEl>
                                        <p:attrNameLst>
                                          <p:attrName>style.visibility</p:attrName>
                                        </p:attrNameLst>
                                      </p:cBhvr>
                                      <p:to>
                                        <p:strVal val="visible"/>
                                      </p:to>
                                    </p:set>
                                    <p:animEffect transition="in" filter="fade">
                                      <p:cBhvr>
                                        <p:cTn id="68" dur="500"/>
                                        <p:tgtEl>
                                          <p:spTgt spid="69">
                                            <p:txEl>
                                              <p:pRg st="1" end="1"/>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xEl>
                                              <p:pRg st="2" end="2"/>
                                            </p:txEl>
                                          </p:spTgt>
                                        </p:tgtEl>
                                        <p:attrNameLst>
                                          <p:attrName>style.visibility</p:attrName>
                                        </p:attrNameLst>
                                      </p:cBhvr>
                                      <p:to>
                                        <p:strVal val="visible"/>
                                      </p:to>
                                    </p:set>
                                    <p:animEffect transition="in" filter="fade">
                                      <p:cBhvr>
                                        <p:cTn id="71" dur="500"/>
                                        <p:tgtEl>
                                          <p:spTgt spid="69">
                                            <p:txEl>
                                              <p:pRg st="2" end="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9">
                                            <p:txEl>
                                              <p:pRg st="3" end="3"/>
                                            </p:txEl>
                                          </p:spTgt>
                                        </p:tgtEl>
                                        <p:attrNameLst>
                                          <p:attrName>style.visibility</p:attrName>
                                        </p:attrNameLst>
                                      </p:cBhvr>
                                      <p:to>
                                        <p:strVal val="visible"/>
                                      </p:to>
                                    </p:set>
                                    <p:animEffect transition="in" filter="fade">
                                      <p:cBhvr>
                                        <p:cTn id="74" dur="500"/>
                                        <p:tgtEl>
                                          <p:spTgt spid="69">
                                            <p:txEl>
                                              <p:pRg st="3" end="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9">
                                            <p:txEl>
                                              <p:pRg st="4" end="4"/>
                                            </p:txEl>
                                          </p:spTgt>
                                        </p:tgtEl>
                                        <p:attrNameLst>
                                          <p:attrName>style.visibility</p:attrName>
                                        </p:attrNameLst>
                                      </p:cBhvr>
                                      <p:to>
                                        <p:strVal val="visible"/>
                                      </p:to>
                                    </p:set>
                                    <p:animEffect transition="in" filter="fade">
                                      <p:cBhvr>
                                        <p:cTn id="77" dur="500"/>
                                        <p:tgtEl>
                                          <p:spTgt spid="69">
                                            <p:txEl>
                                              <p:pRg st="4" end="4"/>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9">
                                            <p:txEl>
                                              <p:pRg st="5" end="5"/>
                                            </p:txEl>
                                          </p:spTgt>
                                        </p:tgtEl>
                                        <p:attrNameLst>
                                          <p:attrName>style.visibility</p:attrName>
                                        </p:attrNameLst>
                                      </p:cBhvr>
                                      <p:to>
                                        <p:strVal val="visible"/>
                                      </p:to>
                                    </p:set>
                                    <p:animEffect transition="in" filter="fade">
                                      <p:cBhvr>
                                        <p:cTn id="80" dur="500"/>
                                        <p:tgtEl>
                                          <p:spTgt spid="69">
                                            <p:txEl>
                                              <p:pRg st="5" end="5"/>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9">
                                            <p:txEl>
                                              <p:pRg st="6" end="6"/>
                                            </p:txEl>
                                          </p:spTgt>
                                        </p:tgtEl>
                                        <p:attrNameLst>
                                          <p:attrName>style.visibility</p:attrName>
                                        </p:attrNameLst>
                                      </p:cBhvr>
                                      <p:to>
                                        <p:strVal val="visible"/>
                                      </p:to>
                                    </p:set>
                                    <p:animEffect transition="in" filter="fade">
                                      <p:cBhvr>
                                        <p:cTn id="83" dur="500"/>
                                        <p:tgtEl>
                                          <p:spTgt spid="69">
                                            <p:txEl>
                                              <p:pRg st="6" end="6"/>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9">
                                            <p:txEl>
                                              <p:pRg st="7" end="7"/>
                                            </p:txEl>
                                          </p:spTgt>
                                        </p:tgtEl>
                                        <p:attrNameLst>
                                          <p:attrName>style.visibility</p:attrName>
                                        </p:attrNameLst>
                                      </p:cBhvr>
                                      <p:to>
                                        <p:strVal val="visible"/>
                                      </p:to>
                                    </p:set>
                                    <p:animEffect transition="in" filter="fade">
                                      <p:cBhvr>
                                        <p:cTn id="86" dur="500"/>
                                        <p:tgtEl>
                                          <p:spTgt spid="69">
                                            <p:txEl>
                                              <p:pRg st="7" end="7"/>
                                            </p:txEl>
                                          </p:spTgt>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9">
                                            <p:txEl>
                                              <p:pRg st="8" end="8"/>
                                            </p:txEl>
                                          </p:spTgt>
                                        </p:tgtEl>
                                        <p:attrNameLst>
                                          <p:attrName>style.visibility</p:attrName>
                                        </p:attrNameLst>
                                      </p:cBhvr>
                                      <p:to>
                                        <p:strVal val="visible"/>
                                      </p:to>
                                    </p:set>
                                    <p:animEffect transition="in" filter="fade">
                                      <p:cBhvr>
                                        <p:cTn id="89" dur="500"/>
                                        <p:tgtEl>
                                          <p:spTgt spid="6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6" grpId="0" animBg="1"/>
      <p:bldP spid="67" grpId="0" animBg="1"/>
      <p:bldP spid="68" grpId="0"/>
      <p:bldP spid="69" grpId="0" uiExpand="1" build="p"/>
      <p:bldP spid="70" grpId="0" animBg="1"/>
      <p:bldP spid="71" grpId="0" animBg="1"/>
      <p:bldP spid="72" grpId="0" animBg="1"/>
      <p:bldP spid="73" grpId="0" animBg="1"/>
      <p:bldP spid="7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a:t>Trabajo futuro</a:t>
            </a:r>
          </a:p>
        </p:txBody>
      </p:sp>
      <p:sp>
        <p:nvSpPr>
          <p:cNvPr id="3" name="Marcador de contenido 2"/>
          <p:cNvSpPr>
            <a:spLocks noGrp="1"/>
          </p:cNvSpPr>
          <p:nvPr>
            <p:ph idx="1"/>
          </p:nvPr>
        </p:nvSpPr>
        <p:spPr/>
        <p:txBody>
          <a:bodyPr>
            <a:normAutofit/>
          </a:bodyPr>
          <a:lstStyle/>
          <a:p>
            <a:pPr marL="0" indent="0">
              <a:buNone/>
            </a:pPr>
            <a:endParaRPr lang="es-ES" sz="2000" dirty="0"/>
          </a:p>
          <a:p>
            <a:pPr>
              <a:buFont typeface="Courier New" panose="02070309020205020404" pitchFamily="49" charset="0"/>
              <a:buChar char="o"/>
            </a:pPr>
            <a:r>
              <a:rPr lang="es-ES" sz="2000" dirty="0"/>
              <a:t> Continuación del desarrollo</a:t>
            </a:r>
          </a:p>
          <a:p>
            <a:pPr>
              <a:buFont typeface="Courier New" panose="02070309020205020404" pitchFamily="49" charset="0"/>
              <a:buChar char="o"/>
            </a:pPr>
            <a:r>
              <a:rPr lang="es-ES" sz="2000" dirty="0"/>
              <a:t> Publicación en </a:t>
            </a:r>
            <a:r>
              <a:rPr lang="es-ES" sz="2000" dirty="0">
                <a:solidFill>
                  <a:schemeClr val="accent2">
                    <a:lumMod val="60000"/>
                    <a:lumOff val="40000"/>
                  </a:schemeClr>
                </a:solidFill>
              </a:rPr>
              <a:t>Google Play</a:t>
            </a:r>
          </a:p>
          <a:p>
            <a:pPr>
              <a:buFont typeface="Courier New" panose="02070309020205020404" pitchFamily="49" charset="0"/>
              <a:buChar char="o"/>
            </a:pPr>
            <a:r>
              <a:rPr lang="es-ES" dirty="0">
                <a:solidFill>
                  <a:schemeClr val="accent2">
                    <a:lumMod val="60000"/>
                    <a:lumOff val="40000"/>
                  </a:schemeClr>
                </a:solidFill>
              </a:rPr>
              <a:t> </a:t>
            </a:r>
            <a:r>
              <a:rPr lang="es-ES" i="1" dirty="0">
                <a:solidFill>
                  <a:schemeClr val="accent2">
                    <a:lumMod val="60000"/>
                    <a:lumOff val="40000"/>
                  </a:schemeClr>
                </a:solidFill>
              </a:rPr>
              <a:t>Drag and Drop</a:t>
            </a:r>
            <a:r>
              <a:rPr lang="es-ES" dirty="0"/>
              <a:t>: con los dedos</a:t>
            </a:r>
          </a:p>
          <a:p>
            <a:pPr>
              <a:buFont typeface="Courier New" panose="02070309020205020404" pitchFamily="49" charset="0"/>
              <a:buChar char="o"/>
            </a:pPr>
            <a:r>
              <a:rPr lang="es-ES" sz="2000" dirty="0">
                <a:solidFill>
                  <a:schemeClr val="accent2">
                    <a:lumMod val="60000"/>
                    <a:lumOff val="40000"/>
                  </a:schemeClr>
                </a:solidFill>
              </a:rPr>
              <a:t> </a:t>
            </a:r>
            <a:r>
              <a:rPr lang="es-ES" sz="2000" dirty="0">
                <a:solidFill>
                  <a:srgbClr val="6F6F6F"/>
                </a:solidFill>
              </a:rPr>
              <a:t>Inclusión de </a:t>
            </a:r>
            <a:r>
              <a:rPr lang="es-ES" i="1" dirty="0"/>
              <a:t>G-CAS</a:t>
            </a:r>
            <a:r>
              <a:rPr lang="es-ES" dirty="0"/>
              <a:t>: </a:t>
            </a:r>
            <a:r>
              <a:rPr lang="es-ES" dirty="0">
                <a:solidFill>
                  <a:schemeClr val="accent2">
                    <a:lumMod val="60000"/>
                    <a:lumOff val="40000"/>
                  </a:schemeClr>
                </a:solidFill>
              </a:rPr>
              <a:t>personalización</a:t>
            </a:r>
          </a:p>
          <a:p>
            <a:pPr>
              <a:buFont typeface="Courier New" panose="02070309020205020404" pitchFamily="49" charset="0"/>
              <a:buChar char="o"/>
            </a:pPr>
            <a:r>
              <a:rPr lang="es-ES" sz="2000" dirty="0">
                <a:solidFill>
                  <a:schemeClr val="accent2">
                    <a:lumMod val="60000"/>
                    <a:lumOff val="40000"/>
                  </a:schemeClr>
                </a:solidFill>
              </a:rPr>
              <a:t> </a:t>
            </a:r>
            <a:r>
              <a:rPr lang="es-ES" dirty="0">
                <a:solidFill>
                  <a:schemeClr val="accent2">
                    <a:lumMod val="60000"/>
                    <a:lumOff val="40000"/>
                  </a:schemeClr>
                </a:solidFill>
              </a:rPr>
              <a:t>Extensión</a:t>
            </a:r>
            <a:r>
              <a:rPr lang="es-ES" dirty="0">
                <a:solidFill>
                  <a:srgbClr val="6F6F6F"/>
                </a:solidFill>
              </a:rPr>
              <a:t> a expresiones no lineales</a:t>
            </a:r>
          </a:p>
          <a:p>
            <a:pPr lvl="1">
              <a:buFont typeface="Courier New" panose="02070309020205020404" pitchFamily="49" charset="0"/>
              <a:buChar char="o"/>
            </a:pPr>
            <a:r>
              <a:rPr lang="es-ES" dirty="0">
                <a:solidFill>
                  <a:srgbClr val="6F6F6F"/>
                </a:solidFill>
              </a:rPr>
              <a:t>Mayor número de operaciones</a:t>
            </a:r>
          </a:p>
        </p:txBody>
      </p:sp>
      <p:sp>
        <p:nvSpPr>
          <p:cNvPr id="5" name="Marcador de número de diapositiva 4"/>
          <p:cNvSpPr>
            <a:spLocks noGrp="1"/>
          </p:cNvSpPr>
          <p:nvPr>
            <p:ph type="sldNum" sz="quarter" idx="12"/>
          </p:nvPr>
        </p:nvSpPr>
        <p:spPr/>
        <p:txBody>
          <a:bodyPr/>
          <a:lstStyle/>
          <a:p>
            <a:fld id="{EF66F12B-2364-477E-9A74-AF221F1DAE43}" type="slidenum">
              <a:rPr lang="es-ES" smtClean="0"/>
              <a:t>20</a:t>
            </a:fld>
            <a:endParaRPr lang="es-ES" dirty="0"/>
          </a:p>
        </p:txBody>
      </p:sp>
      <p:pic>
        <p:nvPicPr>
          <p:cNvPr id="2050" name="Picture 2" descr="http://dfb4hbgb3wq32.cloudfront.net/noticias/2016/06/01/google_play_stor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1948" y="1956700"/>
            <a:ext cx="1417320" cy="1062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icons.iconarchive.com/icons/dtafalonso/android-lollipop/512/Docs-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0458" y="3148948"/>
            <a:ext cx="1129064" cy="1129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flightofficesoftware.com/wp-content/uploads/2015/07/icon_drag_dr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175" y="4278012"/>
            <a:ext cx="1978025" cy="1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25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054"/>
                                        </p:tgtEl>
                                        <p:attrNameLst>
                                          <p:attrName>style.visibility</p:attrName>
                                        </p:attrNameLst>
                                      </p:cBhvr>
                                      <p:to>
                                        <p:strVal val="visible"/>
                                      </p:to>
                                    </p:set>
                                    <p:animEffect transition="in" filter="fade">
                                      <p:cBhvr>
                                        <p:cTn id="20" dur="500"/>
                                        <p:tgtEl>
                                          <p:spTgt spid="205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fade">
                                      <p:cBhvr>
                                        <p:cTn id="27" dur="500"/>
                                        <p:tgtEl>
                                          <p:spTgt spid="205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Chalkpy 2.0</a:t>
            </a:r>
          </a:p>
        </p:txBody>
      </p:sp>
      <p:sp>
        <p:nvSpPr>
          <p:cNvPr id="4" name="Rectángulo redondeado 3"/>
          <p:cNvSpPr/>
          <p:nvPr/>
        </p:nvSpPr>
        <p:spPr>
          <a:xfrm>
            <a:off x="121577" y="1359081"/>
            <a:ext cx="11948845" cy="4962418"/>
          </a:xfrm>
          <a:prstGeom prst="roundRect">
            <a:avLst>
              <a:gd name="adj" fmla="val 2591"/>
            </a:avLst>
          </a:prstGeom>
          <a:solidFill>
            <a:srgbClr val="004D40"/>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CuadroTexto 4"/>
          <p:cNvSpPr txBox="1"/>
          <p:nvPr/>
        </p:nvSpPr>
        <p:spPr>
          <a:xfrm>
            <a:off x="2147225" y="3295525"/>
            <a:ext cx="7897551" cy="1089529"/>
          </a:xfrm>
          <a:prstGeom prst="rect">
            <a:avLst/>
          </a:prstGeom>
          <a:noFill/>
        </p:spPr>
        <p:txBody>
          <a:bodyPr wrap="square" rtlCol="0">
            <a:spAutoFit/>
          </a:bodyPr>
          <a:lstStyle/>
          <a:p>
            <a:pPr lvl="0" algn="ctr" defTabSz="914400">
              <a:lnSpc>
                <a:spcPct val="90000"/>
              </a:lnSpc>
              <a:spcBef>
                <a:spcPts val="1200"/>
              </a:spcBef>
              <a:spcAft>
                <a:spcPts val="200"/>
              </a:spcAft>
              <a:buClr>
                <a:srgbClr val="7EC1EE"/>
              </a:buClr>
              <a:buSzPct val="100000"/>
            </a:pPr>
            <a:r>
              <a:rPr lang="es-ES" sz="7200" dirty="0">
                <a:solidFill>
                  <a:schemeClr val="bg1"/>
                </a:solidFill>
                <a:latin typeface="LM Roman Slanted 10" panose="00000500000000000000" pitchFamily="50" charset="0"/>
              </a:rPr>
              <a:t>Muchas Gracias</a:t>
            </a:r>
            <a:endParaRPr lang="es-ES" sz="7200" cap="all" spc="200" dirty="0">
              <a:solidFill>
                <a:schemeClr val="bg1"/>
              </a:solidFill>
              <a:latin typeface="LM Roman Slanted 10" panose="00000500000000000000" pitchFamily="50" charset="0"/>
              <a:ea typeface="Roboto" panose="02000000000000000000" pitchFamily="2" charset="0"/>
            </a:endParaRPr>
          </a:p>
        </p:txBody>
      </p:sp>
      <p:sp>
        <p:nvSpPr>
          <p:cNvPr id="3" name="Elipse 2"/>
          <p:cNvSpPr>
            <a:spLocks noChangeAspect="1"/>
          </p:cNvSpPr>
          <p:nvPr/>
        </p:nvSpPr>
        <p:spPr>
          <a:xfrm>
            <a:off x="5984471" y="6548819"/>
            <a:ext cx="223054" cy="223054"/>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Rectángulo 5"/>
          <p:cNvSpPr>
            <a:spLocks noChangeAspect="1"/>
          </p:cNvSpPr>
          <p:nvPr/>
        </p:nvSpPr>
        <p:spPr>
          <a:xfrm>
            <a:off x="6842522" y="6548673"/>
            <a:ext cx="223200" cy="223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Triángulo isósceles 6"/>
          <p:cNvSpPr>
            <a:spLocks noChangeAspect="1"/>
          </p:cNvSpPr>
          <p:nvPr/>
        </p:nvSpPr>
        <p:spPr>
          <a:xfrm rot="-5400000">
            <a:off x="5126274" y="6548673"/>
            <a:ext cx="223200" cy="223200"/>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31947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Introducción</a:t>
            </a:r>
          </a:p>
        </p:txBody>
      </p:sp>
      <p:sp>
        <p:nvSpPr>
          <p:cNvPr id="3" name="Marcador de texto 2"/>
          <p:cNvSpPr>
            <a:spLocks noGrp="1"/>
          </p:cNvSpPr>
          <p:nvPr>
            <p:ph type="body" idx="1"/>
          </p:nvPr>
        </p:nvSpPr>
        <p:spPr/>
        <p:txBody>
          <a:bodyPr/>
          <a:lstStyle/>
          <a:p>
            <a:r>
              <a:rPr lang="es-ES" dirty="0"/>
              <a:t>Motivación y Objetivos</a:t>
            </a:r>
          </a:p>
        </p:txBody>
      </p:sp>
    </p:spTree>
    <p:extLst>
      <p:ext uri="{BB962C8B-B14F-4D97-AF65-F5344CB8AC3E}">
        <p14:creationId xmlns:p14="http://schemas.microsoft.com/office/powerpoint/2010/main" val="150888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a:t>Motivación</a:t>
            </a:r>
          </a:p>
        </p:txBody>
      </p:sp>
      <p:sp>
        <p:nvSpPr>
          <p:cNvPr id="3" name="Marcador de contenido 2"/>
          <p:cNvSpPr>
            <a:spLocks noGrp="1"/>
          </p:cNvSpPr>
          <p:nvPr>
            <p:ph idx="1"/>
          </p:nvPr>
        </p:nvSpPr>
        <p:spPr/>
        <p:txBody>
          <a:bodyPr numCol="2">
            <a:normAutofit/>
          </a:bodyPr>
          <a:lstStyle/>
          <a:p>
            <a:pPr>
              <a:buFont typeface="Courier New" panose="02070309020205020404" pitchFamily="49" charset="0"/>
              <a:buChar char="o"/>
            </a:pPr>
            <a:r>
              <a:rPr lang="es-ES" sz="2400" dirty="0"/>
              <a:t> Pizarra</a:t>
            </a:r>
          </a:p>
          <a:p>
            <a:pPr lvl="1">
              <a:buFont typeface="Courier New" panose="02070309020205020404" pitchFamily="49" charset="0"/>
              <a:buChar char="o"/>
            </a:pPr>
            <a:r>
              <a:rPr lang="es-ES" sz="2000" dirty="0"/>
              <a:t> Sensible a errores</a:t>
            </a:r>
          </a:p>
          <a:p>
            <a:pPr lvl="1">
              <a:buFont typeface="Courier New" panose="02070309020205020404" pitchFamily="49" charset="0"/>
              <a:buChar char="o"/>
            </a:pPr>
            <a:r>
              <a:rPr lang="es-ES" sz="2000" dirty="0"/>
              <a:t> Organización</a:t>
            </a:r>
          </a:p>
          <a:p>
            <a:pPr lvl="1">
              <a:buFont typeface="Courier New" panose="02070309020205020404" pitchFamily="49" charset="0"/>
              <a:buChar char="o"/>
            </a:pPr>
            <a:r>
              <a:rPr lang="es-ES" sz="2000" dirty="0"/>
              <a:t> </a:t>
            </a:r>
            <a:r>
              <a:rPr lang="es-ES" sz="2000" dirty="0">
                <a:solidFill>
                  <a:schemeClr val="accent2">
                    <a:lumMod val="60000"/>
                    <a:lumOff val="40000"/>
                  </a:schemeClr>
                </a:solidFill>
              </a:rPr>
              <a:t>Estática, no “móvil”</a:t>
            </a:r>
          </a:p>
          <a:p>
            <a:pPr lvl="1">
              <a:buFont typeface="Courier New" panose="02070309020205020404" pitchFamily="49" charset="0"/>
              <a:buChar char="o"/>
            </a:pPr>
            <a:endParaRPr lang="es-ES" sz="2000" dirty="0">
              <a:solidFill>
                <a:schemeClr val="accent2">
                  <a:lumMod val="60000"/>
                  <a:lumOff val="40000"/>
                </a:schemeClr>
              </a:solidFill>
            </a:endParaRPr>
          </a:p>
          <a:p>
            <a:pPr>
              <a:buFont typeface="Courier New" panose="02070309020205020404" pitchFamily="49" charset="0"/>
              <a:buChar char="o"/>
            </a:pPr>
            <a:r>
              <a:rPr lang="es-ES" sz="2400" dirty="0"/>
              <a:t> Chalkpy</a:t>
            </a:r>
          </a:p>
          <a:p>
            <a:pPr lvl="1">
              <a:buFont typeface="Courier New" panose="02070309020205020404" pitchFamily="49" charset="0"/>
              <a:buChar char="o"/>
            </a:pPr>
            <a:r>
              <a:rPr lang="es-ES" sz="2000" dirty="0"/>
              <a:t> Navegador web</a:t>
            </a:r>
          </a:p>
          <a:p>
            <a:pPr lvl="1">
              <a:buFont typeface="Courier New" panose="02070309020205020404" pitchFamily="49" charset="0"/>
              <a:buChar char="o"/>
            </a:pPr>
            <a:r>
              <a:rPr lang="es-ES" sz="2000" dirty="0"/>
              <a:t> Dinámica, activa</a:t>
            </a:r>
          </a:p>
          <a:p>
            <a:pPr lvl="1">
              <a:buFont typeface="Courier New" panose="02070309020205020404" pitchFamily="49" charset="0"/>
              <a:buChar char="o"/>
            </a:pPr>
            <a:r>
              <a:rPr lang="es-ES" sz="2000" dirty="0"/>
              <a:t> </a:t>
            </a:r>
            <a:r>
              <a:rPr lang="es-ES" sz="2000" dirty="0">
                <a:solidFill>
                  <a:schemeClr val="accent2">
                    <a:lumMod val="60000"/>
                    <a:lumOff val="40000"/>
                  </a:schemeClr>
                </a:solidFill>
              </a:rPr>
              <a:t>Enfoque cerrado</a:t>
            </a:r>
          </a:p>
          <a:p>
            <a:pPr lvl="1">
              <a:buFont typeface="Courier New" panose="02070309020205020404" pitchFamily="49" charset="0"/>
              <a:buChar char="o"/>
            </a:pPr>
            <a:endParaRPr lang="es-ES" sz="2000" dirty="0">
              <a:solidFill>
                <a:schemeClr val="accent2">
                  <a:lumMod val="60000"/>
                  <a:lumOff val="40000"/>
                </a:schemeClr>
              </a:solidFill>
            </a:endParaRPr>
          </a:p>
          <a:p>
            <a:pPr>
              <a:buFont typeface="Courier New" panose="02070309020205020404" pitchFamily="49" charset="0"/>
              <a:buChar char="o"/>
            </a:pPr>
            <a:r>
              <a:rPr lang="es-ES" sz="2400" dirty="0"/>
              <a:t> </a:t>
            </a:r>
            <a:r>
              <a:rPr lang="es-ES" sz="2400" i="1" dirty="0"/>
              <a:t>G-CAS</a:t>
            </a:r>
            <a:r>
              <a:rPr lang="es-ES" sz="2400" dirty="0"/>
              <a:t> (Laura Salcedo)</a:t>
            </a:r>
          </a:p>
          <a:p>
            <a:pPr lvl="1">
              <a:buFont typeface="Courier New" panose="02070309020205020404" pitchFamily="49" charset="0"/>
              <a:buChar char="o"/>
            </a:pPr>
            <a:r>
              <a:rPr lang="es-ES" sz="2000" dirty="0"/>
              <a:t> Generación de CAS (motor algebraico)</a:t>
            </a:r>
          </a:p>
          <a:p>
            <a:pPr lvl="1">
              <a:buFont typeface="Courier New" panose="02070309020205020404" pitchFamily="49" charset="0"/>
              <a:buChar char="o"/>
            </a:pPr>
            <a:r>
              <a:rPr lang="es-ES" sz="2000" dirty="0"/>
              <a:t> Versatilidad</a:t>
            </a:r>
          </a:p>
          <a:p>
            <a:pPr lvl="1">
              <a:buFont typeface="Courier New" panose="02070309020205020404" pitchFamily="49" charset="0"/>
              <a:buChar char="o"/>
            </a:pPr>
            <a:r>
              <a:rPr lang="es-ES" sz="2000" dirty="0"/>
              <a:t> </a:t>
            </a:r>
            <a:r>
              <a:rPr lang="es-ES" sz="2000" dirty="0">
                <a:solidFill>
                  <a:schemeClr val="accent2">
                    <a:lumMod val="60000"/>
                    <a:lumOff val="40000"/>
                  </a:schemeClr>
                </a:solidFill>
              </a:rPr>
              <a:t>Sin interfaz gráfica</a:t>
            </a:r>
          </a:p>
          <a:p>
            <a:pPr marL="201168" lvl="1" indent="0">
              <a:buNone/>
            </a:pPr>
            <a:endParaRPr lang="es-ES" sz="2000" dirty="0">
              <a:solidFill>
                <a:schemeClr val="accent2">
                  <a:lumMod val="60000"/>
                  <a:lumOff val="40000"/>
                </a:schemeClr>
              </a:solidFill>
            </a:endParaRPr>
          </a:p>
          <a:p>
            <a:pPr>
              <a:buFont typeface="Courier New" panose="02070309020205020404" pitchFamily="49" charset="0"/>
              <a:buChar char="o"/>
            </a:pPr>
            <a:r>
              <a:rPr lang="es-ES" sz="2200" dirty="0"/>
              <a:t> </a:t>
            </a:r>
            <a:r>
              <a:rPr lang="es-ES" sz="2400" dirty="0"/>
              <a:t>Solución</a:t>
            </a:r>
          </a:p>
          <a:p>
            <a:pPr lvl="1">
              <a:buFont typeface="Courier New" panose="02070309020205020404" pitchFamily="49" charset="0"/>
              <a:buChar char="o"/>
            </a:pPr>
            <a:r>
              <a:rPr lang="es-ES" sz="2200" dirty="0">
                <a:solidFill>
                  <a:schemeClr val="accent2">
                    <a:lumMod val="60000"/>
                    <a:lumOff val="40000"/>
                  </a:schemeClr>
                </a:solidFill>
              </a:rPr>
              <a:t> Chalkpy 2.0 (</a:t>
            </a:r>
            <a:r>
              <a:rPr lang="es-ES" sz="2200" i="1" dirty="0">
                <a:solidFill>
                  <a:schemeClr val="accent2">
                    <a:lumMod val="60000"/>
                    <a:lumOff val="40000"/>
                  </a:schemeClr>
                </a:solidFill>
              </a:rPr>
              <a:t>G-CAS + </a:t>
            </a:r>
            <a:r>
              <a:rPr lang="es-ES" sz="2200" dirty="0">
                <a:solidFill>
                  <a:schemeClr val="accent2">
                    <a:lumMod val="60000"/>
                    <a:lumOff val="40000"/>
                  </a:schemeClr>
                </a:solidFill>
              </a:rPr>
              <a:t>Android)</a:t>
            </a:r>
            <a:endParaRPr lang="es-ES" dirty="0">
              <a:solidFill>
                <a:schemeClr val="accent2">
                  <a:lumMod val="60000"/>
                  <a:lumOff val="40000"/>
                </a:schemeClr>
              </a:solidFill>
            </a:endParaRPr>
          </a:p>
        </p:txBody>
      </p:sp>
      <p:sp>
        <p:nvSpPr>
          <p:cNvPr id="4" name="Marcador de número de diapositiva 3"/>
          <p:cNvSpPr>
            <a:spLocks noGrp="1"/>
          </p:cNvSpPr>
          <p:nvPr>
            <p:ph type="sldNum" sz="quarter" idx="12"/>
          </p:nvPr>
        </p:nvSpPr>
        <p:spPr/>
        <p:txBody>
          <a:bodyPr/>
          <a:lstStyle/>
          <a:p>
            <a:fld id="{EF66F12B-2364-477E-9A74-AF221F1DAE43}" type="slidenum">
              <a:rPr lang="es-ES" smtClean="0"/>
              <a:t>4</a:t>
            </a:fld>
            <a:endParaRPr lang="es-ES" dirty="0"/>
          </a:p>
        </p:txBody>
      </p:sp>
      <p:pic>
        <p:nvPicPr>
          <p:cNvPr id="2050" name="Picture 2" descr="http://www.elandroidelibre.com/wp-content/uploads/2014/10/android-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0672" y="4540345"/>
            <a:ext cx="2035020" cy="1328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64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968441"/>
          </a:xfrm>
        </p:spPr>
        <p:txBody>
          <a:bodyPr>
            <a:normAutofit/>
          </a:bodyPr>
          <a:lstStyle/>
          <a:p>
            <a:r>
              <a:rPr lang="es-ES" sz="4400" dirty="0"/>
              <a:t>Objetivos</a:t>
            </a:r>
          </a:p>
        </p:txBody>
      </p:sp>
      <p:sp>
        <p:nvSpPr>
          <p:cNvPr id="3" name="Marcador de contenido 2"/>
          <p:cNvSpPr>
            <a:spLocks noGrp="1"/>
          </p:cNvSpPr>
          <p:nvPr>
            <p:ph sz="half" idx="1"/>
          </p:nvPr>
        </p:nvSpPr>
        <p:spPr>
          <a:xfrm>
            <a:off x="1097279" y="1845735"/>
            <a:ext cx="6145093" cy="4023360"/>
          </a:xfrm>
        </p:spPr>
        <p:txBody>
          <a:bodyPr>
            <a:normAutofit lnSpcReduction="10000"/>
          </a:bodyPr>
          <a:lstStyle/>
          <a:p>
            <a:pPr>
              <a:buFont typeface="Courier New" panose="02070309020205020404" pitchFamily="49" charset="0"/>
              <a:buChar char="o"/>
            </a:pPr>
            <a:r>
              <a:rPr lang="es-ES" dirty="0"/>
              <a:t> </a:t>
            </a:r>
            <a:r>
              <a:rPr lang="es-ES" sz="2400" dirty="0"/>
              <a:t>Aplicación móvil</a:t>
            </a:r>
          </a:p>
          <a:p>
            <a:pPr lvl="1">
              <a:buFont typeface="Courier New" panose="02070309020205020404" pitchFamily="49" charset="0"/>
              <a:buChar char="o"/>
            </a:pPr>
            <a:r>
              <a:rPr lang="es-ES" sz="2200" dirty="0"/>
              <a:t> Extensible, </a:t>
            </a:r>
            <a:r>
              <a:rPr lang="es-ES" sz="2200" dirty="0">
                <a:solidFill>
                  <a:schemeClr val="accent2">
                    <a:lumMod val="60000"/>
                    <a:lumOff val="40000"/>
                  </a:schemeClr>
                </a:solidFill>
              </a:rPr>
              <a:t>portable</a:t>
            </a:r>
          </a:p>
          <a:p>
            <a:pPr>
              <a:buFont typeface="Courier New" panose="02070309020205020404" pitchFamily="49" charset="0"/>
              <a:buChar char="o"/>
            </a:pPr>
            <a:r>
              <a:rPr lang="es-ES" sz="2400" dirty="0"/>
              <a:t> Manipulación de expresiones </a:t>
            </a:r>
            <a:r>
              <a:rPr lang="es-ES" sz="2400" dirty="0">
                <a:solidFill>
                  <a:schemeClr val="accent2">
                    <a:lumMod val="60000"/>
                    <a:lumOff val="40000"/>
                  </a:schemeClr>
                </a:solidFill>
              </a:rPr>
              <a:t>lineales</a:t>
            </a:r>
          </a:p>
          <a:p>
            <a:pPr lvl="1">
              <a:buFont typeface="Courier New" panose="02070309020205020404" pitchFamily="49" charset="0"/>
              <a:buChar char="o"/>
            </a:pPr>
            <a:r>
              <a:rPr lang="es-ES" sz="2200" dirty="0"/>
              <a:t> Ecuaciones lineales de primer orden</a:t>
            </a:r>
          </a:p>
          <a:p>
            <a:pPr>
              <a:buFont typeface="Courier New" panose="02070309020205020404" pitchFamily="49" charset="0"/>
              <a:buChar char="o"/>
            </a:pPr>
            <a:r>
              <a:rPr lang="es-ES" sz="2400" dirty="0"/>
              <a:t> Acciones en función de la </a:t>
            </a:r>
            <a:r>
              <a:rPr lang="es-ES" sz="2400" dirty="0">
                <a:solidFill>
                  <a:schemeClr val="accent2">
                    <a:lumMod val="60000"/>
                    <a:lumOff val="40000"/>
                  </a:schemeClr>
                </a:solidFill>
              </a:rPr>
              <a:t>selección</a:t>
            </a:r>
          </a:p>
          <a:p>
            <a:pPr lvl="1">
              <a:buFont typeface="Courier New" panose="02070309020205020404" pitchFamily="49" charset="0"/>
              <a:buChar char="o"/>
            </a:pPr>
            <a:r>
              <a:rPr lang="es-ES" sz="2200" dirty="0"/>
              <a:t> Sencilla: un único término</a:t>
            </a:r>
          </a:p>
          <a:p>
            <a:pPr lvl="1">
              <a:buFont typeface="Courier New" panose="02070309020205020404" pitchFamily="49" charset="0"/>
              <a:buChar char="o"/>
            </a:pPr>
            <a:r>
              <a:rPr lang="es-ES" sz="2200" dirty="0"/>
              <a:t> Múltiple: varios términos</a:t>
            </a:r>
          </a:p>
          <a:p>
            <a:pPr>
              <a:buFont typeface="Courier New" panose="02070309020205020404" pitchFamily="49" charset="0"/>
              <a:buChar char="o"/>
            </a:pPr>
            <a:r>
              <a:rPr lang="es-ES" sz="2400" dirty="0"/>
              <a:t> Histórico de expresiones</a:t>
            </a:r>
          </a:p>
          <a:p>
            <a:pPr lvl="1">
              <a:buFont typeface="Courier New" panose="02070309020205020404" pitchFamily="49" charset="0"/>
              <a:buChar char="o"/>
            </a:pPr>
            <a:r>
              <a:rPr lang="es-ES" sz="2200" dirty="0"/>
              <a:t> </a:t>
            </a:r>
            <a:r>
              <a:rPr lang="es-ES" sz="2200" dirty="0">
                <a:solidFill>
                  <a:schemeClr val="accent2">
                    <a:lumMod val="60000"/>
                    <a:lumOff val="40000"/>
                  </a:schemeClr>
                </a:solidFill>
              </a:rPr>
              <a:t>Registro</a:t>
            </a:r>
            <a:r>
              <a:rPr lang="es-ES" sz="2200" dirty="0"/>
              <a:t> de manipulaciones</a:t>
            </a:r>
          </a:p>
          <a:p>
            <a:pPr lvl="1">
              <a:buFont typeface="Courier New" panose="02070309020205020404" pitchFamily="49" charset="0"/>
              <a:buChar char="o"/>
            </a:pPr>
            <a:r>
              <a:rPr lang="es-ES" sz="2200" dirty="0"/>
              <a:t> Vuelta a expresión anterior</a:t>
            </a:r>
          </a:p>
        </p:txBody>
      </p:sp>
      <p:sp>
        <p:nvSpPr>
          <p:cNvPr id="5" name="Marcador de número de diapositiva 4"/>
          <p:cNvSpPr>
            <a:spLocks noGrp="1"/>
          </p:cNvSpPr>
          <p:nvPr>
            <p:ph type="sldNum" sz="quarter" idx="12"/>
          </p:nvPr>
        </p:nvSpPr>
        <p:spPr/>
        <p:txBody>
          <a:bodyPr/>
          <a:lstStyle/>
          <a:p>
            <a:fld id="{EF66F12B-2364-477E-9A74-AF221F1DAE43}" type="slidenum">
              <a:rPr lang="es-ES" smtClean="0"/>
              <a:t>5</a:t>
            </a:fld>
            <a:endParaRPr lang="es-ES"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3966" y="1550406"/>
            <a:ext cx="3893253" cy="2281203"/>
          </a:xfrm>
          <a:prstGeom prst="rect">
            <a:avLst/>
          </a:prstGeo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0970" y="3857415"/>
            <a:ext cx="3919243" cy="2296431"/>
          </a:xfrm>
          <a:prstGeom prst="rect">
            <a:avLst/>
          </a:prstGeom>
        </p:spPr>
      </p:pic>
    </p:spTree>
    <p:extLst>
      <p:ext uri="{BB962C8B-B14F-4D97-AF65-F5344CB8AC3E}">
        <p14:creationId xmlns:p14="http://schemas.microsoft.com/office/powerpoint/2010/main" val="164913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Estado del Arte</a:t>
            </a:r>
          </a:p>
        </p:txBody>
      </p:sp>
      <p:sp>
        <p:nvSpPr>
          <p:cNvPr id="3" name="Marcador de texto 2"/>
          <p:cNvSpPr>
            <a:spLocks noGrp="1"/>
          </p:cNvSpPr>
          <p:nvPr>
            <p:ph type="body" idx="1"/>
          </p:nvPr>
        </p:nvSpPr>
        <p:spPr/>
        <p:txBody>
          <a:bodyPr/>
          <a:lstStyle/>
          <a:p>
            <a:r>
              <a:rPr lang="es-ES" dirty="0"/>
              <a:t>Álgebra Computacional, Aplicaciones Móviles</a:t>
            </a:r>
          </a:p>
        </p:txBody>
      </p:sp>
    </p:spTree>
    <p:extLst>
      <p:ext uri="{BB962C8B-B14F-4D97-AF65-F5344CB8AC3E}">
        <p14:creationId xmlns:p14="http://schemas.microsoft.com/office/powerpoint/2010/main" val="158480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67662"/>
          </a:xfrm>
        </p:spPr>
        <p:txBody>
          <a:bodyPr>
            <a:normAutofit/>
          </a:bodyPr>
          <a:lstStyle/>
          <a:p>
            <a:r>
              <a:rPr lang="es-ES" sz="4400" dirty="0"/>
              <a:t>Álgebra Computacional. CAS</a:t>
            </a:r>
          </a:p>
        </p:txBody>
      </p:sp>
      <p:sp>
        <p:nvSpPr>
          <p:cNvPr id="6" name="Marcador de texto 5"/>
          <p:cNvSpPr>
            <a:spLocks noGrp="1"/>
          </p:cNvSpPr>
          <p:nvPr>
            <p:ph type="body" idx="1"/>
          </p:nvPr>
        </p:nvSpPr>
        <p:spPr/>
        <p:txBody>
          <a:bodyPr/>
          <a:lstStyle/>
          <a:p>
            <a:r>
              <a:rPr lang="es-ES" dirty="0"/>
              <a:t>Álgebra Computacional</a:t>
            </a:r>
          </a:p>
        </p:txBody>
      </p:sp>
      <p:sp>
        <p:nvSpPr>
          <p:cNvPr id="7" name="Marcador de contenido 6"/>
          <p:cNvSpPr>
            <a:spLocks noGrp="1"/>
          </p:cNvSpPr>
          <p:nvPr>
            <p:ph sz="half" idx="2"/>
          </p:nvPr>
        </p:nvSpPr>
        <p:spPr/>
        <p:txBody>
          <a:bodyPr/>
          <a:lstStyle/>
          <a:p>
            <a:pPr>
              <a:buFont typeface="Wingdings" panose="05000000000000000000" pitchFamily="2" charset="2"/>
              <a:buChar char="§"/>
            </a:pPr>
            <a:r>
              <a:rPr lang="es-ES" dirty="0"/>
              <a:t> </a:t>
            </a:r>
            <a:r>
              <a:rPr lang="es-ES" dirty="0">
                <a:solidFill>
                  <a:schemeClr val="accent2">
                    <a:lumMod val="60000"/>
                    <a:lumOff val="40000"/>
                  </a:schemeClr>
                </a:solidFill>
              </a:rPr>
              <a:t>Apoyo</a:t>
            </a:r>
            <a:r>
              <a:rPr lang="es-ES" dirty="0"/>
              <a:t> a l</a:t>
            </a:r>
            <a:r>
              <a:rPr lang="es-ES" dirty="0">
                <a:solidFill>
                  <a:srgbClr val="717171"/>
                </a:solidFill>
              </a:rPr>
              <a:t>as </a:t>
            </a:r>
            <a:r>
              <a:rPr lang="es-ES" dirty="0"/>
              <a:t>matemáticas</a:t>
            </a:r>
          </a:p>
          <a:p>
            <a:pPr>
              <a:buFont typeface="Wingdings" panose="05000000000000000000" pitchFamily="2" charset="2"/>
              <a:buChar char="§"/>
            </a:pPr>
            <a:r>
              <a:rPr lang="es-ES" dirty="0"/>
              <a:t> Unión de computación y álgebra</a:t>
            </a:r>
          </a:p>
          <a:p>
            <a:pPr>
              <a:buFont typeface="Wingdings" panose="05000000000000000000" pitchFamily="2" charset="2"/>
              <a:buChar char="§"/>
            </a:pPr>
            <a:r>
              <a:rPr lang="es-ES" dirty="0"/>
              <a:t> Precedentes</a:t>
            </a:r>
          </a:p>
          <a:p>
            <a:pPr lvl="1">
              <a:buFont typeface="Wingdings" panose="05000000000000000000" pitchFamily="2" charset="2"/>
              <a:buChar char="§"/>
            </a:pPr>
            <a:r>
              <a:rPr lang="es-ES" dirty="0"/>
              <a:t>Leibniz y Babbage</a:t>
            </a:r>
          </a:p>
          <a:p>
            <a:pPr lvl="1">
              <a:buFont typeface="Wingdings" panose="05000000000000000000" pitchFamily="2" charset="2"/>
              <a:buChar char="§"/>
            </a:pPr>
            <a:r>
              <a:rPr lang="es-ES" dirty="0"/>
              <a:t>Hilbert, Gödel, Turing</a:t>
            </a:r>
          </a:p>
          <a:p>
            <a:pPr>
              <a:buFont typeface="Wingdings" panose="05000000000000000000" pitchFamily="2" charset="2"/>
              <a:buChar char="§"/>
            </a:pPr>
            <a:r>
              <a:rPr lang="es-ES" dirty="0"/>
              <a:t> Idea clave</a:t>
            </a:r>
          </a:p>
          <a:p>
            <a:pPr lvl="1">
              <a:buFont typeface="Wingdings" panose="05000000000000000000" pitchFamily="2" charset="2"/>
              <a:buChar char="§"/>
            </a:pPr>
            <a:r>
              <a:rPr lang="es-ES" dirty="0"/>
              <a:t>Manipulación </a:t>
            </a:r>
            <a:r>
              <a:rPr lang="es-ES" dirty="0">
                <a:solidFill>
                  <a:schemeClr val="accent2">
                    <a:lumMod val="60000"/>
                    <a:lumOff val="40000"/>
                  </a:schemeClr>
                </a:solidFill>
              </a:rPr>
              <a:t>automática</a:t>
            </a:r>
            <a:r>
              <a:rPr lang="es-ES" dirty="0"/>
              <a:t> de expresiones</a:t>
            </a:r>
          </a:p>
          <a:p>
            <a:pPr lvl="1">
              <a:buFont typeface="Wingdings" panose="05000000000000000000" pitchFamily="2" charset="2"/>
              <a:buChar char="§"/>
            </a:pPr>
            <a:endParaRPr lang="es-ES" dirty="0"/>
          </a:p>
        </p:txBody>
      </p:sp>
      <p:sp>
        <p:nvSpPr>
          <p:cNvPr id="8" name="Marcador de texto 7"/>
          <p:cNvSpPr>
            <a:spLocks noGrp="1"/>
          </p:cNvSpPr>
          <p:nvPr>
            <p:ph type="body" sz="quarter" idx="3"/>
          </p:nvPr>
        </p:nvSpPr>
        <p:spPr/>
        <p:txBody>
          <a:bodyPr/>
          <a:lstStyle/>
          <a:p>
            <a:r>
              <a:rPr lang="es-ES" dirty="0"/>
              <a:t>Computer Algebra System (CAS)</a:t>
            </a:r>
          </a:p>
        </p:txBody>
      </p:sp>
      <p:sp>
        <p:nvSpPr>
          <p:cNvPr id="9" name="Marcador de contenido 8"/>
          <p:cNvSpPr>
            <a:spLocks noGrp="1"/>
          </p:cNvSpPr>
          <p:nvPr>
            <p:ph sz="quarter" idx="4"/>
          </p:nvPr>
        </p:nvSpPr>
        <p:spPr/>
        <p:txBody>
          <a:bodyPr/>
          <a:lstStyle/>
          <a:p>
            <a:pPr>
              <a:buFont typeface="Wingdings" panose="05000000000000000000" pitchFamily="2" charset="2"/>
              <a:buChar char="§"/>
            </a:pPr>
            <a:r>
              <a:rPr lang="es-ES" dirty="0"/>
              <a:t> Culminación del álgebra computacional</a:t>
            </a:r>
          </a:p>
          <a:p>
            <a:pPr>
              <a:buFont typeface="Wingdings" panose="05000000000000000000" pitchFamily="2" charset="2"/>
              <a:buChar char="§"/>
            </a:pPr>
            <a:r>
              <a:rPr lang="es-ES" dirty="0"/>
              <a:t> Martinus Veltman, </a:t>
            </a:r>
            <a:r>
              <a:rPr lang="es-ES" i="1" dirty="0">
                <a:solidFill>
                  <a:schemeClr val="accent2">
                    <a:lumMod val="60000"/>
                    <a:lumOff val="40000"/>
                  </a:schemeClr>
                </a:solidFill>
              </a:rPr>
              <a:t>Schoonschip</a:t>
            </a:r>
            <a:r>
              <a:rPr lang="es-ES" dirty="0"/>
              <a:t>, 1963</a:t>
            </a:r>
          </a:p>
          <a:p>
            <a:pPr>
              <a:buFont typeface="Wingdings" panose="05000000000000000000" pitchFamily="2" charset="2"/>
              <a:buChar char="§"/>
            </a:pPr>
            <a:r>
              <a:rPr lang="es-ES" dirty="0"/>
              <a:t> Motor algebraico</a:t>
            </a:r>
          </a:p>
          <a:p>
            <a:pPr lvl="1">
              <a:buFont typeface="Wingdings" panose="05000000000000000000" pitchFamily="2" charset="2"/>
              <a:buChar char="§"/>
            </a:pPr>
            <a:r>
              <a:rPr lang="es-ES" dirty="0">
                <a:solidFill>
                  <a:schemeClr val="accent2">
                    <a:lumMod val="60000"/>
                    <a:lumOff val="40000"/>
                  </a:schemeClr>
                </a:solidFill>
              </a:rPr>
              <a:t>Reglas de reescritura</a:t>
            </a:r>
          </a:p>
          <a:p>
            <a:pPr lvl="1">
              <a:buFont typeface="Wingdings" panose="05000000000000000000" pitchFamily="2" charset="2"/>
              <a:buChar char="§"/>
            </a:pPr>
            <a:r>
              <a:rPr lang="es-ES" dirty="0"/>
              <a:t>Paso de una expresión a otra</a:t>
            </a:r>
          </a:p>
          <a:p>
            <a:pPr lvl="1">
              <a:buFont typeface="Wingdings" panose="05000000000000000000" pitchFamily="2" charset="2"/>
              <a:buChar char="§"/>
            </a:pPr>
            <a:r>
              <a:rPr lang="es-ES" dirty="0"/>
              <a:t>Automático</a:t>
            </a:r>
          </a:p>
          <a:p>
            <a:pPr lvl="1">
              <a:buFont typeface="Wingdings" panose="05000000000000000000" pitchFamily="2" charset="2"/>
              <a:buChar char="§"/>
            </a:pPr>
            <a:r>
              <a:rPr lang="es-ES" dirty="0">
                <a:solidFill>
                  <a:schemeClr val="accent2">
                    <a:lumMod val="60000"/>
                    <a:lumOff val="40000"/>
                  </a:schemeClr>
                </a:solidFill>
              </a:rPr>
              <a:t>Interacción con el usuario</a:t>
            </a:r>
          </a:p>
        </p:txBody>
      </p:sp>
      <p:sp>
        <p:nvSpPr>
          <p:cNvPr id="4" name="Marcador de número de diapositiva 3"/>
          <p:cNvSpPr>
            <a:spLocks noGrp="1"/>
          </p:cNvSpPr>
          <p:nvPr>
            <p:ph type="sldNum" sz="quarter" idx="12"/>
          </p:nvPr>
        </p:nvSpPr>
        <p:spPr/>
        <p:txBody>
          <a:bodyPr/>
          <a:lstStyle/>
          <a:p>
            <a:fld id="{EF66F12B-2364-477E-9A74-AF221F1DAE43}" type="slidenum">
              <a:rPr lang="es-ES" smtClean="0"/>
              <a:t>7</a:t>
            </a:fld>
            <a:endParaRPr lang="es-ES" dirty="0"/>
          </a:p>
        </p:txBody>
      </p:sp>
    </p:spTree>
    <p:extLst>
      <p:ext uri="{BB962C8B-B14F-4D97-AF65-F5344CB8AC3E}">
        <p14:creationId xmlns:p14="http://schemas.microsoft.com/office/powerpoint/2010/main" val="205222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uiExpand="1" build="p"/>
      <p:bldP spid="8" grpId="0" build="p"/>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a:t>Aplicaciones móviles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1863910294"/>
              </p:ext>
            </p:extLst>
          </p:nvPr>
        </p:nvGraphicFramePr>
        <p:xfrm>
          <a:off x="383022" y="1846262"/>
          <a:ext cx="11425955" cy="3672505"/>
        </p:xfrm>
        <a:graphic>
          <a:graphicData uri="http://schemas.openxmlformats.org/drawingml/2006/table">
            <a:tbl>
              <a:tblPr firstRow="1" firstCol="1" bandRow="1">
                <a:tableStyleId>{21E4AEA4-8DFA-4A89-87EB-49C32662AFE0}</a:tableStyleId>
              </a:tblPr>
              <a:tblGrid>
                <a:gridCol w="2285191">
                  <a:extLst>
                    <a:ext uri="{9D8B030D-6E8A-4147-A177-3AD203B41FA5}">
                      <a16:colId xmlns:a16="http://schemas.microsoft.com/office/drawing/2014/main" val="3507906337"/>
                    </a:ext>
                  </a:extLst>
                </a:gridCol>
                <a:gridCol w="2285191">
                  <a:extLst>
                    <a:ext uri="{9D8B030D-6E8A-4147-A177-3AD203B41FA5}">
                      <a16:colId xmlns:a16="http://schemas.microsoft.com/office/drawing/2014/main" val="2230704321"/>
                    </a:ext>
                  </a:extLst>
                </a:gridCol>
                <a:gridCol w="2285191">
                  <a:extLst>
                    <a:ext uri="{9D8B030D-6E8A-4147-A177-3AD203B41FA5}">
                      <a16:colId xmlns:a16="http://schemas.microsoft.com/office/drawing/2014/main" val="1967360906"/>
                    </a:ext>
                  </a:extLst>
                </a:gridCol>
                <a:gridCol w="2285191">
                  <a:extLst>
                    <a:ext uri="{9D8B030D-6E8A-4147-A177-3AD203B41FA5}">
                      <a16:colId xmlns:a16="http://schemas.microsoft.com/office/drawing/2014/main" val="2135030173"/>
                    </a:ext>
                  </a:extLst>
                </a:gridCol>
                <a:gridCol w="2285191">
                  <a:extLst>
                    <a:ext uri="{9D8B030D-6E8A-4147-A177-3AD203B41FA5}">
                      <a16:colId xmlns:a16="http://schemas.microsoft.com/office/drawing/2014/main" val="20004"/>
                    </a:ext>
                  </a:extLst>
                </a:gridCol>
              </a:tblGrid>
              <a:tr h="734501">
                <a:tc>
                  <a:txBody>
                    <a:bodyPr/>
                    <a:lstStyle/>
                    <a:p>
                      <a:pPr algn="ctr"/>
                      <a:endParaRPr lang="es-ES" dirty="0"/>
                    </a:p>
                  </a:txBody>
                  <a:tcPr anchor="ctr">
                    <a:noFill/>
                  </a:tcPr>
                </a:tc>
                <a:tc>
                  <a:txBody>
                    <a:bodyPr/>
                    <a:lstStyle/>
                    <a:p>
                      <a:pPr algn="ctr"/>
                      <a:r>
                        <a:rPr lang="es-ES" dirty="0"/>
                        <a:t>Histórico de expresiones</a:t>
                      </a:r>
                    </a:p>
                  </a:txBody>
                  <a:tcPr anchor="ctr"/>
                </a:tc>
                <a:tc>
                  <a:txBody>
                    <a:bodyPr/>
                    <a:lstStyle/>
                    <a:p>
                      <a:pPr algn="ctr"/>
                      <a:r>
                        <a:rPr lang="es-ES" dirty="0"/>
                        <a:t>Usuario decide</a:t>
                      </a:r>
                      <a:r>
                        <a:rPr lang="es-ES" baseline="0" dirty="0"/>
                        <a:t> acción</a:t>
                      </a:r>
                      <a:endParaRPr lang="es-ES" dirty="0"/>
                    </a:p>
                  </a:txBody>
                  <a:tcPr anchor="ctr"/>
                </a:tc>
                <a:tc>
                  <a:txBody>
                    <a:bodyPr/>
                    <a:lstStyle/>
                    <a:p>
                      <a:pPr algn="ctr"/>
                      <a:r>
                        <a:rPr lang="es-ES" dirty="0"/>
                        <a:t>Gratuita</a:t>
                      </a:r>
                    </a:p>
                  </a:txBody>
                  <a:tcPr anchor="ctr"/>
                </a:tc>
                <a:tc>
                  <a:txBody>
                    <a:bodyPr/>
                    <a:lstStyle/>
                    <a:p>
                      <a:pPr algn="ctr"/>
                      <a:r>
                        <a:rPr lang="es-ES" dirty="0"/>
                        <a:t>Tipo de expresiones</a:t>
                      </a:r>
                    </a:p>
                  </a:txBody>
                  <a:tcPr anchor="ctr"/>
                </a:tc>
                <a:extLst>
                  <a:ext uri="{0D108BD9-81ED-4DB2-BD59-A6C34878D82A}">
                    <a16:rowId xmlns:a16="http://schemas.microsoft.com/office/drawing/2014/main" val="3204739857"/>
                  </a:ext>
                </a:extLst>
              </a:tr>
              <a:tr h="734501">
                <a:tc>
                  <a:txBody>
                    <a:bodyPr/>
                    <a:lstStyle/>
                    <a:p>
                      <a:pPr algn="ctr"/>
                      <a:r>
                        <a:rPr lang="es-ES" i="1" dirty="0"/>
                        <a:t>PhotoMath</a:t>
                      </a:r>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extLst>
                  <a:ext uri="{0D108BD9-81ED-4DB2-BD59-A6C34878D82A}">
                    <a16:rowId xmlns:a16="http://schemas.microsoft.com/office/drawing/2014/main" val="3241771688"/>
                  </a:ext>
                </a:extLst>
              </a:tr>
              <a:tr h="734501">
                <a:tc>
                  <a:txBody>
                    <a:bodyPr/>
                    <a:lstStyle/>
                    <a:p>
                      <a:pPr algn="ctr"/>
                      <a:r>
                        <a:rPr lang="es-ES" i="1" dirty="0"/>
                        <a:t>Wolfram</a:t>
                      </a:r>
                      <a:r>
                        <a:rPr lang="es-ES" i="1" baseline="0" dirty="0"/>
                        <a:t> Alpha</a:t>
                      </a:r>
                      <a:endParaRPr lang="es-ES" i="1"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extLst>
                  <a:ext uri="{0D108BD9-81ED-4DB2-BD59-A6C34878D82A}">
                    <a16:rowId xmlns:a16="http://schemas.microsoft.com/office/drawing/2014/main" val="142979699"/>
                  </a:ext>
                </a:extLst>
              </a:tr>
              <a:tr h="734501">
                <a:tc>
                  <a:txBody>
                    <a:bodyPr/>
                    <a:lstStyle/>
                    <a:p>
                      <a:pPr algn="ctr"/>
                      <a:r>
                        <a:rPr lang="es-ES" i="1" dirty="0"/>
                        <a:t>Mathination</a:t>
                      </a:r>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extLst>
                  <a:ext uri="{0D108BD9-81ED-4DB2-BD59-A6C34878D82A}">
                    <a16:rowId xmlns:a16="http://schemas.microsoft.com/office/drawing/2014/main" val="376118597"/>
                  </a:ext>
                </a:extLst>
              </a:tr>
              <a:tr h="734501">
                <a:tc>
                  <a:txBody>
                    <a:bodyPr/>
                    <a:lstStyle/>
                    <a:p>
                      <a:pPr algn="ctr"/>
                      <a:r>
                        <a:rPr lang="es-ES" i="1" dirty="0"/>
                        <a:t>Algebra Touch</a:t>
                      </a:r>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tc>
                  <a:txBody>
                    <a:bodyPr/>
                    <a:lstStyle/>
                    <a:p>
                      <a:pPr algn="ctr"/>
                      <a:endParaRPr lang="es-ES" dirty="0"/>
                    </a:p>
                  </a:txBody>
                  <a:tcPr anchor="ctr"/>
                </a:tc>
                <a:extLst>
                  <a:ext uri="{0D108BD9-81ED-4DB2-BD59-A6C34878D82A}">
                    <a16:rowId xmlns:a16="http://schemas.microsoft.com/office/drawing/2014/main" val="4140366556"/>
                  </a:ext>
                </a:extLst>
              </a:tr>
            </a:tbl>
          </a:graphicData>
        </a:graphic>
      </p:graphicFrame>
      <p:sp>
        <p:nvSpPr>
          <p:cNvPr id="4" name="Marcador de número de diapositiva 3"/>
          <p:cNvSpPr>
            <a:spLocks noGrp="1"/>
          </p:cNvSpPr>
          <p:nvPr>
            <p:ph type="sldNum" sz="quarter" idx="12"/>
          </p:nvPr>
        </p:nvSpPr>
        <p:spPr/>
        <p:txBody>
          <a:bodyPr/>
          <a:lstStyle/>
          <a:p>
            <a:fld id="{EF66F12B-2364-477E-9A74-AF221F1DAE43}" type="slidenum">
              <a:rPr lang="es-ES" smtClean="0"/>
              <a:t>8</a:t>
            </a:fld>
            <a:endParaRPr lang="es-ES" dirty="0"/>
          </a:p>
        </p:txBody>
      </p:sp>
      <p:pic>
        <p:nvPicPr>
          <p:cNvPr id="4098"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228" y="3220840"/>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6802" y="2472835"/>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532" y="3972050"/>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5532" y="4711693"/>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228" y="3972050"/>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228" y="4711694"/>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228" y="2499371"/>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emojipedia-us.s3.amazonaws.com/cache/20/f2/20f2b3c6a1f5680b5869bcc989a1890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7614" y="2550181"/>
            <a:ext cx="810091" cy="7628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emojipedia-us.s3.amazonaws.com/cache/20/f2/20f2b3c6a1f5680b5869bcc989a1890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7614" y="3307464"/>
            <a:ext cx="810091" cy="7628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emojipedia-us.s3.amazonaws.com/cache/20/f2/20f2b3c6a1f5680b5869bcc989a1890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981" y="4053656"/>
            <a:ext cx="784450" cy="7386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emojipedia-us.s3.amazonaws.com/cache/20/f2/20f2b3c6a1f5680b5869bcc989a1890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1519" y="4768669"/>
            <a:ext cx="770786" cy="7258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emojipedia-us.s3.amazonaws.com/cache/20/f2/20f2b3c6a1f5680b5869bcc989a1890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1342" y="3295927"/>
            <a:ext cx="758089" cy="7138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4076" y="3220840"/>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5241" y="3972050"/>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5241" y="4711694"/>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1474" y="2499371"/>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6949" y="2505738"/>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190" y="3239015"/>
            <a:ext cx="904482" cy="8517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emojipedia-us.s3.amazonaws.com/cache/ef/50/ef50e9d2e949f508720ac7d791eba55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2304" y="3254229"/>
            <a:ext cx="904482" cy="85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86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98"/>
                                        </p:tgtEl>
                                        <p:attrNameLst>
                                          <p:attrName>style.visibility</p:attrName>
                                        </p:attrNameLst>
                                      </p:cBhvr>
                                      <p:to>
                                        <p:strVal val="visible"/>
                                      </p:to>
                                    </p:set>
                                    <p:animEffect transition="in" filter="fade">
                                      <p:cBhvr>
                                        <p:cTn id="24" dur="500"/>
                                        <p:tgtEl>
                                          <p:spTgt spid="4098"/>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Aplicación desarrollada</a:t>
            </a:r>
          </a:p>
        </p:txBody>
      </p:sp>
      <p:sp>
        <p:nvSpPr>
          <p:cNvPr id="3" name="Marcador de texto 2"/>
          <p:cNvSpPr>
            <a:spLocks noGrp="1"/>
          </p:cNvSpPr>
          <p:nvPr>
            <p:ph type="body" idx="1"/>
          </p:nvPr>
        </p:nvSpPr>
        <p:spPr/>
        <p:txBody>
          <a:bodyPr/>
          <a:lstStyle/>
          <a:p>
            <a:r>
              <a:rPr lang="es-ES" dirty="0"/>
              <a:t>Paso a paso, Demo</a:t>
            </a:r>
          </a:p>
        </p:txBody>
      </p:sp>
    </p:spTree>
    <p:extLst>
      <p:ext uri="{BB962C8B-B14F-4D97-AF65-F5344CB8AC3E}">
        <p14:creationId xmlns:p14="http://schemas.microsoft.com/office/powerpoint/2010/main" val="4222080797"/>
      </p:ext>
    </p:extLst>
  </p:cSld>
  <p:clrMapOvr>
    <a:masterClrMapping/>
  </p:clrMapOvr>
</p:sld>
</file>

<file path=ppt/theme/theme1.xml><?xml version="1.0" encoding="utf-8"?>
<a:theme xmlns:a="http://schemas.openxmlformats.org/drawingml/2006/main" name="Retrospección">
  <a:themeElements>
    <a:clrScheme name="Personalizado 2">
      <a:dk1>
        <a:srgbClr val="3F3F3F"/>
      </a:dk1>
      <a:lt1>
        <a:sysClr val="window" lastClr="FFFFFF"/>
      </a:lt1>
      <a:dk2>
        <a:srgbClr val="637052"/>
      </a:dk2>
      <a:lt2>
        <a:srgbClr val="CCDDEA"/>
      </a:lt2>
      <a:accent1>
        <a:srgbClr val="7EC1EE"/>
      </a:accent1>
      <a:accent2>
        <a:srgbClr val="1568A0"/>
      </a:accent2>
      <a:accent3>
        <a:srgbClr val="865640"/>
      </a:accent3>
      <a:accent4>
        <a:srgbClr val="9B8357"/>
      </a:accent4>
      <a:accent5>
        <a:srgbClr val="C2BC80"/>
      </a:accent5>
      <a:accent6>
        <a:srgbClr val="94A088"/>
      </a:accent6>
      <a:hlink>
        <a:srgbClr val="2998E3"/>
      </a:hlink>
      <a:folHlink>
        <a:srgbClr val="8C8C8C"/>
      </a:folHlink>
    </a:clrScheme>
    <a:fontScheme name="Android">
      <a:majorFont>
        <a:latin typeface="Roboto"/>
        <a:ea typeface=""/>
        <a:cs typeface=""/>
      </a:majorFont>
      <a:minorFont>
        <a:latin typeface="Roboto"/>
        <a:ea typeface=""/>
        <a:cs typeface=""/>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822</TotalTime>
  <Words>2306</Words>
  <Application>Microsoft Office PowerPoint</Application>
  <PresentationFormat>Panorámica</PresentationFormat>
  <Paragraphs>312</Paragraphs>
  <Slides>21</Slides>
  <Notes>20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Calibri</vt:lpstr>
      <vt:lpstr>Courier New</vt:lpstr>
      <vt:lpstr>LM Roman Slanted 10</vt:lpstr>
      <vt:lpstr>Roboto</vt:lpstr>
      <vt:lpstr>Wingdings</vt:lpstr>
      <vt:lpstr>Retrospección</vt:lpstr>
      <vt:lpstr>Presentación de PowerPoint</vt:lpstr>
      <vt:lpstr>Presentación de PowerPoint</vt:lpstr>
      <vt:lpstr>Introducción</vt:lpstr>
      <vt:lpstr>Motivación</vt:lpstr>
      <vt:lpstr>Objetivos</vt:lpstr>
      <vt:lpstr>Estado del Arte</vt:lpstr>
      <vt:lpstr>Álgebra Computacional. CAS</vt:lpstr>
      <vt:lpstr>Aplicaciones móviles</vt:lpstr>
      <vt:lpstr>Aplicación desarrollada</vt:lpstr>
      <vt:lpstr>Paso a paso: Ciclo de Vida</vt:lpstr>
      <vt:lpstr>Paso a paso: Arquitectura</vt:lpstr>
      <vt:lpstr>Paso a paso: Modelo</vt:lpstr>
      <vt:lpstr>Paso a paso: Vista</vt:lpstr>
      <vt:lpstr>Paso a paso: Controlador</vt:lpstr>
      <vt:lpstr>Demo</vt:lpstr>
      <vt:lpstr>Resultados y Conclusiones</vt:lpstr>
      <vt:lpstr>Resultados</vt:lpstr>
      <vt:lpstr>Conclusiones</vt:lpstr>
      <vt:lpstr>Trabajo Futuro</vt:lpstr>
      <vt:lpstr>Trabajo futuro</vt:lpstr>
      <vt:lpstr>Chalkpy 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Rodri de Blas</dc:creator>
  <cp:lastModifiedBy>Laura</cp:lastModifiedBy>
  <cp:revision>93</cp:revision>
  <dcterms:created xsi:type="dcterms:W3CDTF">2016-07-04T12:43:31Z</dcterms:created>
  <dcterms:modified xsi:type="dcterms:W3CDTF">2016-07-12T18:37:51Z</dcterms:modified>
</cp:coreProperties>
</file>